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16256000" cy="9144000"/>
  <p:notesSz cx="16256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0"/>
    <p:restoredTop sz="94623"/>
  </p:normalViewPr>
  <p:slideViewPr>
    <p:cSldViewPr>
      <p:cViewPr varScale="1">
        <p:scale>
          <a:sx n="100" d="100"/>
          <a:sy n="100" d="100"/>
        </p:scale>
        <p:origin x="160" y="123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58599" y="1256134"/>
            <a:ext cx="5237480" cy="939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1" i="0">
                <a:solidFill>
                  <a:srgbClr val="4BA6DD"/>
                </a:solidFill>
                <a:latin typeface="Open Sans"/>
                <a:cs typeface="Open Sa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438400" y="5120640"/>
            <a:ext cx="11379200" cy="2286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6256000" cy="9144000"/>
          </a:xfrm>
          <a:custGeom>
            <a:avLst/>
            <a:gdLst/>
            <a:ahLst/>
            <a:cxnLst/>
            <a:rect l="l" t="t" r="r" b="b"/>
            <a:pathLst>
              <a:path w="16256000" h="9144000">
                <a:moveTo>
                  <a:pt x="16256000" y="0"/>
                </a:moveTo>
                <a:lnTo>
                  <a:pt x="0" y="0"/>
                </a:lnTo>
                <a:lnTo>
                  <a:pt x="0" y="9144000"/>
                </a:lnTo>
                <a:lnTo>
                  <a:pt x="16256000" y="9144000"/>
                </a:lnTo>
                <a:lnTo>
                  <a:pt x="16256000" y="0"/>
                </a:lnTo>
                <a:close/>
              </a:path>
            </a:pathLst>
          </a:custGeom>
          <a:solidFill>
            <a:srgbClr val="E6E7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100" b="1" i="0">
                <a:solidFill>
                  <a:srgbClr val="4BA6DD"/>
                </a:solidFill>
                <a:latin typeface="Open Sans"/>
                <a:cs typeface="Open Sa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6256000" cy="9144000"/>
          </a:xfrm>
          <a:custGeom>
            <a:avLst/>
            <a:gdLst/>
            <a:ahLst/>
            <a:cxnLst/>
            <a:rect l="l" t="t" r="r" b="b"/>
            <a:pathLst>
              <a:path w="16256000" h="9144000">
                <a:moveTo>
                  <a:pt x="16256000" y="0"/>
                </a:moveTo>
                <a:lnTo>
                  <a:pt x="0" y="0"/>
                </a:lnTo>
                <a:lnTo>
                  <a:pt x="0" y="9144000"/>
                </a:lnTo>
                <a:lnTo>
                  <a:pt x="16256000" y="9144000"/>
                </a:lnTo>
                <a:lnTo>
                  <a:pt x="16256000" y="0"/>
                </a:lnTo>
                <a:close/>
              </a:path>
            </a:pathLst>
          </a:custGeom>
          <a:solidFill>
            <a:srgbClr val="E6E7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100" b="1" i="0">
                <a:solidFill>
                  <a:srgbClr val="4BA6DD"/>
                </a:solidFill>
                <a:latin typeface="Open Sans"/>
                <a:cs typeface="Open Sa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812800" y="2103120"/>
            <a:ext cx="7071360" cy="6035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8371840" y="2103120"/>
            <a:ext cx="7071360" cy="6035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6256000" cy="9144000"/>
          </a:xfrm>
          <a:custGeom>
            <a:avLst/>
            <a:gdLst/>
            <a:ahLst/>
            <a:cxnLst/>
            <a:rect l="l" t="t" r="r" b="b"/>
            <a:pathLst>
              <a:path w="16256000" h="9144000">
                <a:moveTo>
                  <a:pt x="16256000" y="0"/>
                </a:moveTo>
                <a:lnTo>
                  <a:pt x="0" y="0"/>
                </a:lnTo>
                <a:lnTo>
                  <a:pt x="0" y="9144000"/>
                </a:lnTo>
                <a:lnTo>
                  <a:pt x="16256000" y="9144000"/>
                </a:lnTo>
                <a:lnTo>
                  <a:pt x="16256000" y="0"/>
                </a:lnTo>
                <a:close/>
              </a:path>
            </a:pathLst>
          </a:custGeom>
          <a:solidFill>
            <a:srgbClr val="41404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100" b="1" i="0">
                <a:solidFill>
                  <a:srgbClr val="4BA6DD"/>
                </a:solidFill>
                <a:latin typeface="Open Sans"/>
                <a:cs typeface="Open Sa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6256000" cy="9144000"/>
          </a:xfrm>
          <a:custGeom>
            <a:avLst/>
            <a:gdLst/>
            <a:ahLst/>
            <a:cxnLst/>
            <a:rect l="l" t="t" r="r" b="b"/>
            <a:pathLst>
              <a:path w="16256000" h="9144000">
                <a:moveTo>
                  <a:pt x="16256000" y="0"/>
                </a:moveTo>
                <a:lnTo>
                  <a:pt x="0" y="0"/>
                </a:lnTo>
                <a:lnTo>
                  <a:pt x="0" y="9144000"/>
                </a:lnTo>
                <a:lnTo>
                  <a:pt x="16256000" y="9144000"/>
                </a:lnTo>
                <a:lnTo>
                  <a:pt x="16256000" y="0"/>
                </a:lnTo>
                <a:close/>
              </a:path>
            </a:pathLst>
          </a:custGeom>
          <a:solidFill>
            <a:srgbClr val="41404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20499" y="1422608"/>
            <a:ext cx="3109595" cy="8032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100" b="1" i="0">
                <a:solidFill>
                  <a:srgbClr val="4BA6DD"/>
                </a:solidFill>
                <a:latin typeface="Open Sans"/>
                <a:cs typeface="Open Sa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12800" y="2103120"/>
            <a:ext cx="14630400" cy="6035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527040" y="8503920"/>
            <a:ext cx="5201920" cy="457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812800" y="8503920"/>
            <a:ext cx="3738880" cy="457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9/22/22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704320" y="8503920"/>
            <a:ext cx="3738880" cy="457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bc.com/news/blogs-trending-48122040" TargetMode="External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xtilemountainfilm.com/" TargetMode="External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81275" y="507993"/>
            <a:ext cx="2193254" cy="2198331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12800" y="3975308"/>
            <a:ext cx="8839200" cy="155170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6035"/>
              </a:lnSpc>
              <a:spcBef>
                <a:spcPts val="100"/>
              </a:spcBef>
            </a:pPr>
            <a:r>
              <a:rPr lang="en-IE" spc="-70" dirty="0"/>
              <a:t>Fast Fashion</a:t>
            </a:r>
            <a:endParaRPr spc="-75" dirty="0"/>
          </a:p>
          <a:p>
            <a:pPr marL="12700">
              <a:lnSpc>
                <a:spcPts val="6035"/>
              </a:lnSpc>
            </a:pPr>
            <a:r>
              <a:rPr lang="en-IE" b="0" spc="-95" dirty="0">
                <a:latin typeface="OpenSans-Light"/>
                <a:cs typeface="OpenSans-Light"/>
              </a:rPr>
              <a:t>Module</a:t>
            </a:r>
            <a:endParaRPr b="0" spc="-110" dirty="0">
              <a:latin typeface="OpenSans-Light"/>
              <a:cs typeface="OpenSans-Light"/>
            </a:endParaRP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999705" y="874991"/>
            <a:ext cx="3400802" cy="910475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89000" y="7659006"/>
            <a:ext cx="5966319" cy="62994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6256000" cy="9144000"/>
          </a:xfrm>
          <a:custGeom>
            <a:avLst/>
            <a:gdLst/>
            <a:ahLst/>
            <a:cxnLst/>
            <a:rect l="l" t="t" r="r" b="b"/>
            <a:pathLst>
              <a:path w="16256000" h="9144000">
                <a:moveTo>
                  <a:pt x="16256000" y="0"/>
                </a:moveTo>
                <a:lnTo>
                  <a:pt x="0" y="0"/>
                </a:lnTo>
                <a:lnTo>
                  <a:pt x="0" y="9144000"/>
                </a:lnTo>
                <a:lnTo>
                  <a:pt x="16256000" y="9144000"/>
                </a:lnTo>
                <a:lnTo>
                  <a:pt x="16256000" y="0"/>
                </a:lnTo>
                <a:close/>
              </a:path>
            </a:pathLst>
          </a:custGeom>
          <a:solidFill>
            <a:srgbClr val="41404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856999" y="1396117"/>
            <a:ext cx="4921885" cy="8032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908550" algn="l"/>
              </a:tabLst>
            </a:pPr>
            <a:r>
              <a:rPr sz="7650" b="1" u="sng" spc="-52" baseline="-2178" dirty="0">
                <a:solidFill>
                  <a:srgbClr val="4BA6DD"/>
                </a:solidFill>
                <a:uFill>
                  <a:solidFill>
                    <a:srgbClr val="84C2EA"/>
                  </a:solidFill>
                </a:uFill>
                <a:latin typeface="Open Sans"/>
                <a:cs typeface="Open Sans"/>
              </a:rPr>
              <a:t>02</a:t>
            </a:r>
            <a:r>
              <a:rPr sz="7650" b="1" u="sng" spc="705" baseline="-2178" dirty="0">
                <a:solidFill>
                  <a:srgbClr val="4BA6DD"/>
                </a:solidFill>
                <a:uFill>
                  <a:solidFill>
                    <a:srgbClr val="84C2EA"/>
                  </a:solidFill>
                </a:uFill>
                <a:latin typeface="Open Sans"/>
                <a:cs typeface="Open Sans"/>
              </a:rPr>
              <a:t> </a:t>
            </a:r>
            <a:r>
              <a:rPr sz="3000" b="1" u="sng" spc="-30" dirty="0">
                <a:solidFill>
                  <a:srgbClr val="FFFFFF"/>
                </a:solidFill>
                <a:uFill>
                  <a:solidFill>
                    <a:srgbClr val="84C2EA"/>
                  </a:solidFill>
                </a:uFill>
                <a:latin typeface="Open Sans"/>
                <a:cs typeface="Open Sans"/>
              </a:rPr>
              <a:t>Composition	</a:t>
            </a:r>
            <a:endParaRPr sz="3000">
              <a:latin typeface="Open Sans"/>
              <a:cs typeface="Open Sans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277100" y="753284"/>
            <a:ext cx="7429499" cy="7429499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983999" y="2401612"/>
            <a:ext cx="4757420" cy="889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3399"/>
              </a:lnSpc>
              <a:spcBef>
                <a:spcPts val="100"/>
              </a:spcBef>
            </a:pPr>
            <a:r>
              <a:rPr sz="2500" spc="-15" dirty="0">
                <a:solidFill>
                  <a:srgbClr val="E6E7E8"/>
                </a:solidFill>
                <a:latin typeface="Open Sans"/>
                <a:cs typeface="Open Sans"/>
              </a:rPr>
              <a:t>How</a:t>
            </a:r>
            <a:r>
              <a:rPr sz="2500" spc="-10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25" dirty="0">
                <a:solidFill>
                  <a:srgbClr val="E6E7E8"/>
                </a:solidFill>
                <a:latin typeface="Open Sans"/>
                <a:cs typeface="Open Sans"/>
              </a:rPr>
              <a:t>many</a:t>
            </a:r>
            <a:r>
              <a:rPr sz="2500" spc="-5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15" dirty="0">
                <a:solidFill>
                  <a:srgbClr val="E6E7E8"/>
                </a:solidFill>
                <a:latin typeface="Open Sans"/>
                <a:cs typeface="Open Sans"/>
              </a:rPr>
              <a:t>litres</a:t>
            </a:r>
            <a:r>
              <a:rPr sz="2500" spc="-5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E6E7E8"/>
                </a:solidFill>
                <a:latin typeface="Open Sans"/>
                <a:cs typeface="Open Sans"/>
              </a:rPr>
              <a:t>of</a:t>
            </a:r>
            <a:r>
              <a:rPr sz="2500" spc="-10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25" dirty="0">
                <a:solidFill>
                  <a:srgbClr val="E6E7E8"/>
                </a:solidFill>
                <a:latin typeface="Open Sans"/>
                <a:cs typeface="Open Sans"/>
              </a:rPr>
              <a:t>water</a:t>
            </a:r>
            <a:r>
              <a:rPr sz="2500" spc="-10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15" dirty="0">
                <a:solidFill>
                  <a:srgbClr val="E6E7E8"/>
                </a:solidFill>
                <a:latin typeface="Open Sans"/>
                <a:cs typeface="Open Sans"/>
              </a:rPr>
              <a:t>does</a:t>
            </a:r>
            <a:r>
              <a:rPr sz="2500" spc="-5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dirty="0">
                <a:solidFill>
                  <a:srgbClr val="E6E7E8"/>
                </a:solidFill>
                <a:latin typeface="Open Sans"/>
                <a:cs typeface="Open Sans"/>
              </a:rPr>
              <a:t>it </a:t>
            </a:r>
            <a:r>
              <a:rPr sz="2500" spc="-635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E6E7E8"/>
                </a:solidFill>
                <a:latin typeface="Open Sans"/>
                <a:cs typeface="Open Sans"/>
              </a:rPr>
              <a:t>take</a:t>
            </a:r>
            <a:r>
              <a:rPr sz="2500" spc="-10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E6E7E8"/>
                </a:solidFill>
                <a:latin typeface="Open Sans"/>
                <a:cs typeface="Open Sans"/>
              </a:rPr>
              <a:t>to</a:t>
            </a:r>
            <a:r>
              <a:rPr sz="2500" spc="-5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35" dirty="0">
                <a:solidFill>
                  <a:srgbClr val="E6E7E8"/>
                </a:solidFill>
                <a:latin typeface="Open Sans"/>
                <a:cs typeface="Open Sans"/>
              </a:rPr>
              <a:t>make</a:t>
            </a:r>
            <a:r>
              <a:rPr sz="2500" spc="-5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15" dirty="0">
                <a:solidFill>
                  <a:srgbClr val="E6E7E8"/>
                </a:solidFill>
                <a:latin typeface="Open Sans"/>
                <a:cs typeface="Open Sans"/>
              </a:rPr>
              <a:t>one</a:t>
            </a:r>
            <a:r>
              <a:rPr sz="2500" spc="-10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15" dirty="0">
                <a:solidFill>
                  <a:srgbClr val="E6E7E8"/>
                </a:solidFill>
                <a:latin typeface="Open Sans"/>
                <a:cs typeface="Open Sans"/>
              </a:rPr>
              <a:t>cotton</a:t>
            </a:r>
            <a:r>
              <a:rPr sz="2500" spc="-5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E6E7E8"/>
                </a:solidFill>
                <a:latin typeface="Open Sans"/>
                <a:cs typeface="Open Sans"/>
              </a:rPr>
              <a:t>t-shirt?</a:t>
            </a:r>
            <a:endParaRPr sz="2500">
              <a:latin typeface="Open Sans"/>
              <a:cs typeface="Open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6256000" cy="9144000"/>
          </a:xfrm>
          <a:custGeom>
            <a:avLst/>
            <a:gdLst/>
            <a:ahLst/>
            <a:cxnLst/>
            <a:rect l="l" t="t" r="r" b="b"/>
            <a:pathLst>
              <a:path w="16256000" h="9144000">
                <a:moveTo>
                  <a:pt x="16256000" y="0"/>
                </a:moveTo>
                <a:lnTo>
                  <a:pt x="0" y="0"/>
                </a:lnTo>
                <a:lnTo>
                  <a:pt x="0" y="9144000"/>
                </a:lnTo>
                <a:lnTo>
                  <a:pt x="16256000" y="9144000"/>
                </a:lnTo>
                <a:lnTo>
                  <a:pt x="16256000" y="0"/>
                </a:lnTo>
                <a:close/>
              </a:path>
            </a:pathLst>
          </a:custGeom>
          <a:solidFill>
            <a:srgbClr val="41404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56999" y="1396117"/>
            <a:ext cx="4921885" cy="8032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908550" algn="l"/>
              </a:tabLst>
            </a:pPr>
            <a:r>
              <a:rPr sz="7650" u="sng" spc="-52" baseline="-2178" dirty="0">
                <a:uFill>
                  <a:solidFill>
                    <a:srgbClr val="84C2EA"/>
                  </a:solidFill>
                </a:uFill>
              </a:rPr>
              <a:t>02</a:t>
            </a:r>
            <a:r>
              <a:rPr sz="7650" u="sng" spc="705" baseline="-2178" dirty="0">
                <a:uFill>
                  <a:solidFill>
                    <a:srgbClr val="84C2EA"/>
                  </a:solidFill>
                </a:uFill>
              </a:rPr>
              <a:t> </a:t>
            </a:r>
            <a:r>
              <a:rPr sz="3000" u="sng" spc="-30" dirty="0">
                <a:solidFill>
                  <a:srgbClr val="FFFFFF"/>
                </a:solidFill>
                <a:uFill>
                  <a:solidFill>
                    <a:srgbClr val="84C2EA"/>
                  </a:solidFill>
                </a:uFill>
              </a:rPr>
              <a:t>Composition	</a:t>
            </a:r>
            <a:endParaRPr sz="3000"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277100" y="753284"/>
            <a:ext cx="7429499" cy="7429499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983998" y="2632161"/>
            <a:ext cx="5239001" cy="199772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000" spc="-55" dirty="0">
                <a:solidFill>
                  <a:srgbClr val="F7941E"/>
                </a:solidFill>
                <a:latin typeface="Open Sans"/>
                <a:cs typeface="Open Sans"/>
              </a:rPr>
              <a:t>Up</a:t>
            </a:r>
            <a:r>
              <a:rPr sz="5000" spc="-20" dirty="0">
                <a:solidFill>
                  <a:srgbClr val="F7941E"/>
                </a:solidFill>
                <a:latin typeface="Open Sans"/>
                <a:cs typeface="Open Sans"/>
              </a:rPr>
              <a:t> </a:t>
            </a:r>
            <a:r>
              <a:rPr sz="5000" spc="-60" dirty="0">
                <a:solidFill>
                  <a:srgbClr val="F7941E"/>
                </a:solidFill>
                <a:latin typeface="Open Sans"/>
                <a:cs typeface="Open Sans"/>
              </a:rPr>
              <a:t>to</a:t>
            </a:r>
            <a:r>
              <a:rPr sz="5000" spc="-20" dirty="0">
                <a:solidFill>
                  <a:srgbClr val="F7941E"/>
                </a:solidFill>
                <a:latin typeface="Open Sans"/>
                <a:cs typeface="Open Sans"/>
              </a:rPr>
              <a:t> </a:t>
            </a:r>
            <a:r>
              <a:rPr sz="5000" spc="10" dirty="0">
                <a:solidFill>
                  <a:srgbClr val="F7941E"/>
                </a:solidFill>
                <a:latin typeface="Open Sans"/>
                <a:cs typeface="Open Sans"/>
              </a:rPr>
              <a:t>2</a:t>
            </a:r>
            <a:r>
              <a:rPr lang="en-IE" sz="5000" spc="10" dirty="0">
                <a:solidFill>
                  <a:srgbClr val="F7941E"/>
                </a:solidFill>
                <a:latin typeface="Open Sans"/>
                <a:cs typeface="Open Sans"/>
              </a:rPr>
              <a:t>,</a:t>
            </a:r>
            <a:r>
              <a:rPr sz="5000" spc="10" dirty="0">
                <a:solidFill>
                  <a:srgbClr val="F7941E"/>
                </a:solidFill>
                <a:latin typeface="Open Sans"/>
                <a:cs typeface="Open Sans"/>
              </a:rPr>
              <a:t>700</a:t>
            </a:r>
            <a:r>
              <a:rPr sz="5000" spc="-15" dirty="0">
                <a:solidFill>
                  <a:srgbClr val="F7941E"/>
                </a:solidFill>
                <a:latin typeface="Open Sans"/>
                <a:cs typeface="Open Sans"/>
              </a:rPr>
              <a:t> </a:t>
            </a:r>
            <a:r>
              <a:rPr sz="5000" spc="-70" dirty="0">
                <a:solidFill>
                  <a:srgbClr val="F7941E"/>
                </a:solidFill>
                <a:latin typeface="Open Sans"/>
                <a:cs typeface="Open Sans"/>
              </a:rPr>
              <a:t>litres</a:t>
            </a:r>
            <a:endParaRPr sz="5000" dirty="0">
              <a:latin typeface="Open Sans"/>
              <a:cs typeface="Open Sans"/>
            </a:endParaRPr>
          </a:p>
          <a:p>
            <a:pPr marL="12700" marR="365125">
              <a:lnSpc>
                <a:spcPct val="113399"/>
              </a:lnSpc>
              <a:spcBef>
                <a:spcPts val="2900"/>
              </a:spcBef>
            </a:pPr>
            <a:r>
              <a:rPr sz="2500" spc="-10" dirty="0">
                <a:solidFill>
                  <a:srgbClr val="E6E7E8"/>
                </a:solidFill>
                <a:latin typeface="Open Sans"/>
                <a:cs typeface="Open Sans"/>
              </a:rPr>
              <a:t>That </a:t>
            </a:r>
            <a:r>
              <a:rPr sz="2500" spc="-20" dirty="0">
                <a:solidFill>
                  <a:srgbClr val="E6E7E8"/>
                </a:solidFill>
                <a:latin typeface="Open Sans"/>
                <a:cs typeface="Open Sans"/>
              </a:rPr>
              <a:t>is over </a:t>
            </a:r>
            <a:r>
              <a:rPr sz="2500" spc="20" dirty="0">
                <a:solidFill>
                  <a:srgbClr val="E6E7E8"/>
                </a:solidFill>
                <a:latin typeface="Open Sans"/>
                <a:cs typeface="Open Sans"/>
              </a:rPr>
              <a:t>two </a:t>
            </a:r>
            <a:r>
              <a:rPr sz="2500" spc="-15" dirty="0">
                <a:solidFill>
                  <a:srgbClr val="E6E7E8"/>
                </a:solidFill>
                <a:latin typeface="Open Sans"/>
                <a:cs typeface="Open Sans"/>
              </a:rPr>
              <a:t>years </a:t>
            </a:r>
            <a:r>
              <a:rPr sz="2500" spc="5" dirty="0">
                <a:solidFill>
                  <a:srgbClr val="E6E7E8"/>
                </a:solidFill>
                <a:latin typeface="Open Sans"/>
                <a:cs typeface="Open Sans"/>
              </a:rPr>
              <a:t>worth </a:t>
            </a:r>
            <a:r>
              <a:rPr sz="2500" spc="-20" dirty="0">
                <a:solidFill>
                  <a:srgbClr val="E6E7E8"/>
                </a:solidFill>
                <a:latin typeface="Open Sans"/>
                <a:cs typeface="Open Sans"/>
              </a:rPr>
              <a:t>of </a:t>
            </a:r>
            <a:r>
              <a:rPr sz="2500" spc="-635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E6E7E8"/>
                </a:solidFill>
                <a:latin typeface="Open Sans"/>
                <a:cs typeface="Open Sans"/>
              </a:rPr>
              <a:t>drinking</a:t>
            </a:r>
            <a:r>
              <a:rPr sz="2500" spc="-15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25" dirty="0">
                <a:solidFill>
                  <a:srgbClr val="E6E7E8"/>
                </a:solidFill>
                <a:latin typeface="Open Sans"/>
                <a:cs typeface="Open Sans"/>
              </a:rPr>
              <a:t>water</a:t>
            </a:r>
            <a:r>
              <a:rPr sz="2500" spc="-15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E6E7E8"/>
                </a:solidFill>
                <a:latin typeface="Open Sans"/>
                <a:cs typeface="Open Sans"/>
              </a:rPr>
              <a:t>for </a:t>
            </a:r>
            <a:r>
              <a:rPr sz="2500" spc="-15" dirty="0">
                <a:solidFill>
                  <a:srgbClr val="E6E7E8"/>
                </a:solidFill>
                <a:latin typeface="Open Sans"/>
                <a:cs typeface="Open Sans"/>
              </a:rPr>
              <a:t>one</a:t>
            </a:r>
            <a:r>
              <a:rPr sz="2500" spc="-10" dirty="0">
                <a:solidFill>
                  <a:srgbClr val="E6E7E8"/>
                </a:solidFill>
                <a:latin typeface="Open Sans"/>
                <a:cs typeface="Open Sans"/>
              </a:rPr>
              <a:t> person.</a:t>
            </a:r>
            <a:endParaRPr sz="2500" dirty="0">
              <a:latin typeface="Open Sans"/>
              <a:cs typeface="Open San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772967" y="4202915"/>
            <a:ext cx="3719195" cy="3647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3399"/>
              </a:lnSpc>
              <a:spcBef>
                <a:spcPts val="100"/>
              </a:spcBef>
            </a:pPr>
            <a:r>
              <a:rPr sz="2500" spc="-20" dirty="0">
                <a:solidFill>
                  <a:srgbClr val="E6E7E8"/>
                </a:solidFill>
                <a:latin typeface="Open Sans"/>
                <a:cs typeface="Open Sans"/>
              </a:rPr>
              <a:t>While</a:t>
            </a:r>
            <a:r>
              <a:rPr sz="2500" spc="-15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dirty="0">
                <a:solidFill>
                  <a:srgbClr val="E6E7E8"/>
                </a:solidFill>
                <a:latin typeface="Open Sans"/>
                <a:cs typeface="Open Sans"/>
              </a:rPr>
              <a:t>it</a:t>
            </a:r>
            <a:r>
              <a:rPr sz="2500" spc="-10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E6E7E8"/>
                </a:solidFill>
                <a:latin typeface="Open Sans"/>
                <a:cs typeface="Open Sans"/>
              </a:rPr>
              <a:t>takes</a:t>
            </a:r>
            <a:r>
              <a:rPr sz="2500" spc="-10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35" dirty="0">
                <a:solidFill>
                  <a:srgbClr val="E6E7E8"/>
                </a:solidFill>
                <a:latin typeface="Open Sans"/>
                <a:cs typeface="Open Sans"/>
              </a:rPr>
              <a:t>approx</a:t>
            </a:r>
            <a:r>
              <a:rPr sz="2500" spc="-10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dirty="0">
                <a:solidFill>
                  <a:srgbClr val="E6E7E8"/>
                </a:solidFill>
                <a:latin typeface="Open Sans"/>
                <a:cs typeface="Open Sans"/>
              </a:rPr>
              <a:t>342 </a:t>
            </a:r>
            <a:r>
              <a:rPr sz="2500" spc="-635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30" dirty="0">
                <a:solidFill>
                  <a:srgbClr val="E6E7E8"/>
                </a:solidFill>
                <a:latin typeface="Open Sans"/>
                <a:cs typeface="Open Sans"/>
              </a:rPr>
              <a:t>million</a:t>
            </a:r>
            <a:r>
              <a:rPr sz="2500" spc="-10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E6E7E8"/>
                </a:solidFill>
                <a:latin typeface="Open Sans"/>
                <a:cs typeface="Open Sans"/>
              </a:rPr>
              <a:t>barrels</a:t>
            </a:r>
            <a:r>
              <a:rPr sz="2500" spc="-10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E6E7E8"/>
                </a:solidFill>
                <a:latin typeface="Open Sans"/>
                <a:cs typeface="Open Sans"/>
              </a:rPr>
              <a:t>of</a:t>
            </a:r>
            <a:r>
              <a:rPr sz="2500" spc="-10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E6E7E8"/>
                </a:solidFill>
                <a:latin typeface="Open Sans"/>
                <a:cs typeface="Open Sans"/>
              </a:rPr>
              <a:t>oil</a:t>
            </a:r>
            <a:r>
              <a:rPr sz="2500" spc="-10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E6E7E8"/>
                </a:solidFill>
                <a:latin typeface="Open Sans"/>
                <a:cs typeface="Open Sans"/>
              </a:rPr>
              <a:t>each </a:t>
            </a:r>
            <a:r>
              <a:rPr sz="2500" spc="-635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25" dirty="0">
                <a:solidFill>
                  <a:srgbClr val="E6E7E8"/>
                </a:solidFill>
                <a:latin typeface="Open Sans"/>
                <a:cs typeface="Open Sans"/>
              </a:rPr>
              <a:t>year</a:t>
            </a:r>
            <a:r>
              <a:rPr sz="2500" spc="-15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E6E7E8"/>
                </a:solidFill>
                <a:latin typeface="Open Sans"/>
                <a:cs typeface="Open Sans"/>
              </a:rPr>
              <a:t>to</a:t>
            </a:r>
            <a:r>
              <a:rPr sz="2500" spc="-10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25" dirty="0">
                <a:solidFill>
                  <a:srgbClr val="E6E7E8"/>
                </a:solidFill>
                <a:latin typeface="Open Sans"/>
                <a:cs typeface="Open Sans"/>
              </a:rPr>
              <a:t>produce</a:t>
            </a:r>
            <a:r>
              <a:rPr sz="2500" spc="-10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40" dirty="0">
                <a:solidFill>
                  <a:srgbClr val="E6E7E8"/>
                </a:solidFill>
                <a:latin typeface="Open Sans"/>
                <a:cs typeface="Open Sans"/>
              </a:rPr>
              <a:t>plastic- </a:t>
            </a:r>
            <a:r>
              <a:rPr sz="2500" spc="-35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15" dirty="0">
                <a:solidFill>
                  <a:srgbClr val="E6E7E8"/>
                </a:solidFill>
                <a:latin typeface="Open Sans"/>
                <a:cs typeface="Open Sans"/>
              </a:rPr>
              <a:t>based</a:t>
            </a:r>
            <a:r>
              <a:rPr sz="2500" spc="-10" dirty="0">
                <a:solidFill>
                  <a:srgbClr val="E6E7E8"/>
                </a:solidFill>
                <a:latin typeface="Open Sans"/>
                <a:cs typeface="Open Sans"/>
              </a:rPr>
              <a:t> textiles</a:t>
            </a:r>
            <a:r>
              <a:rPr sz="2500" dirty="0">
                <a:solidFill>
                  <a:srgbClr val="E6E7E8"/>
                </a:solidFill>
                <a:latin typeface="Open Sans"/>
                <a:cs typeface="Open Sans"/>
              </a:rPr>
              <a:t> .</a:t>
            </a:r>
            <a:endParaRPr sz="2500">
              <a:latin typeface="Open Sans"/>
              <a:cs typeface="Open Sans"/>
            </a:endParaRPr>
          </a:p>
          <a:p>
            <a:pPr marL="12700" marR="55244">
              <a:lnSpc>
                <a:spcPct val="113399"/>
              </a:lnSpc>
              <a:spcBef>
                <a:spcPts val="1300"/>
              </a:spcBef>
            </a:pPr>
            <a:r>
              <a:rPr sz="2500" spc="-20" dirty="0">
                <a:solidFill>
                  <a:srgbClr val="E6E7E8"/>
                </a:solidFill>
                <a:latin typeface="Open Sans"/>
                <a:cs typeface="Open Sans"/>
              </a:rPr>
              <a:t>Synthetic</a:t>
            </a:r>
            <a:r>
              <a:rPr sz="2500" spc="-5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10" dirty="0">
                <a:solidFill>
                  <a:srgbClr val="E6E7E8"/>
                </a:solidFill>
                <a:latin typeface="Open Sans"/>
                <a:cs typeface="Open Sans"/>
              </a:rPr>
              <a:t>textiles</a:t>
            </a:r>
            <a:r>
              <a:rPr sz="2500" spc="-5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25" dirty="0">
                <a:solidFill>
                  <a:srgbClr val="E6E7E8"/>
                </a:solidFill>
                <a:latin typeface="Open Sans"/>
                <a:cs typeface="Open Sans"/>
              </a:rPr>
              <a:t>are</a:t>
            </a:r>
            <a:r>
              <a:rPr sz="2500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E6E7E8"/>
                </a:solidFill>
                <a:latin typeface="Open Sans"/>
                <a:cs typeface="Open Sans"/>
              </a:rPr>
              <a:t>not </a:t>
            </a:r>
            <a:r>
              <a:rPr sz="2500" spc="-635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25" dirty="0">
                <a:solidFill>
                  <a:srgbClr val="E6E7E8"/>
                </a:solidFill>
                <a:latin typeface="Open Sans"/>
                <a:cs typeface="Open Sans"/>
              </a:rPr>
              <a:t>degradable,</a:t>
            </a:r>
            <a:r>
              <a:rPr sz="2500" spc="-15" dirty="0">
                <a:solidFill>
                  <a:srgbClr val="E6E7E8"/>
                </a:solidFill>
                <a:latin typeface="Open Sans"/>
                <a:cs typeface="Open Sans"/>
              </a:rPr>
              <a:t> and</a:t>
            </a:r>
            <a:r>
              <a:rPr sz="2500" spc="-10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25" dirty="0">
                <a:solidFill>
                  <a:srgbClr val="E6E7E8"/>
                </a:solidFill>
                <a:latin typeface="Open Sans"/>
                <a:cs typeface="Open Sans"/>
              </a:rPr>
              <a:t>release </a:t>
            </a:r>
            <a:r>
              <a:rPr sz="2500" spc="-20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25" dirty="0">
                <a:solidFill>
                  <a:srgbClr val="E6E7E8"/>
                </a:solidFill>
                <a:latin typeface="Open Sans"/>
                <a:cs typeface="Open Sans"/>
              </a:rPr>
              <a:t>microfibres</a:t>
            </a:r>
            <a:r>
              <a:rPr sz="2500" spc="-20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15" dirty="0">
                <a:solidFill>
                  <a:srgbClr val="E6E7E8"/>
                </a:solidFill>
                <a:latin typeface="Open Sans"/>
                <a:cs typeface="Open Sans"/>
              </a:rPr>
              <a:t>back </a:t>
            </a:r>
            <a:r>
              <a:rPr sz="2500" spc="-25" dirty="0">
                <a:solidFill>
                  <a:srgbClr val="E6E7E8"/>
                </a:solidFill>
                <a:latin typeface="Open Sans"/>
                <a:cs typeface="Open Sans"/>
              </a:rPr>
              <a:t>into</a:t>
            </a:r>
            <a:r>
              <a:rPr sz="2500" spc="-15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10" dirty="0">
                <a:solidFill>
                  <a:srgbClr val="E6E7E8"/>
                </a:solidFill>
                <a:latin typeface="Open Sans"/>
                <a:cs typeface="Open Sans"/>
              </a:rPr>
              <a:t>the </a:t>
            </a:r>
            <a:r>
              <a:rPr sz="2500" spc="-635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25" dirty="0">
                <a:solidFill>
                  <a:srgbClr val="E6E7E8"/>
                </a:solidFill>
                <a:latin typeface="Open Sans"/>
                <a:cs typeface="Open Sans"/>
              </a:rPr>
              <a:t>ocean.</a:t>
            </a:r>
            <a:endParaRPr sz="2500">
              <a:latin typeface="Open Sans"/>
              <a:cs typeface="Open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83999" y="1396117"/>
            <a:ext cx="2485390" cy="8032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650" spc="-15" baseline="-2178" dirty="0"/>
              <a:t>03</a:t>
            </a:r>
            <a:r>
              <a:rPr sz="7650" spc="555" baseline="-2178" dirty="0"/>
              <a:t> </a:t>
            </a:r>
            <a:r>
              <a:rPr sz="3000" spc="-40" dirty="0">
                <a:solidFill>
                  <a:srgbClr val="414042"/>
                </a:solidFill>
              </a:rPr>
              <a:t>Culture:</a:t>
            </a:r>
            <a:endParaRPr sz="3000"/>
          </a:p>
        </p:txBody>
      </p:sp>
      <p:sp>
        <p:nvSpPr>
          <p:cNvPr id="3" name="object 3"/>
          <p:cNvSpPr/>
          <p:nvPr/>
        </p:nvSpPr>
        <p:spPr>
          <a:xfrm>
            <a:off x="869699" y="2749550"/>
            <a:ext cx="4896485" cy="0"/>
          </a:xfrm>
          <a:custGeom>
            <a:avLst/>
            <a:gdLst/>
            <a:ahLst/>
            <a:cxnLst/>
            <a:rect l="l" t="t" r="r" b="b"/>
            <a:pathLst>
              <a:path w="4896485">
                <a:moveTo>
                  <a:pt x="0" y="0"/>
                </a:moveTo>
                <a:lnTo>
                  <a:pt x="4896104" y="0"/>
                </a:lnTo>
              </a:path>
            </a:pathLst>
          </a:custGeom>
          <a:ln w="12700">
            <a:solidFill>
              <a:srgbClr val="3969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983999" y="2120317"/>
            <a:ext cx="4361180" cy="37757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35609" algn="ctr">
              <a:lnSpc>
                <a:spcPct val="100000"/>
              </a:lnSpc>
              <a:spcBef>
                <a:spcPts val="100"/>
              </a:spcBef>
            </a:pPr>
            <a:r>
              <a:rPr sz="3000" b="1" spc="-10" dirty="0">
                <a:solidFill>
                  <a:srgbClr val="414042"/>
                </a:solidFill>
                <a:latin typeface="Open Sans"/>
                <a:cs typeface="Open Sans"/>
              </a:rPr>
              <a:t>Label</a:t>
            </a:r>
            <a:r>
              <a:rPr sz="3000" b="1" spc="-30" dirty="0">
                <a:solidFill>
                  <a:srgbClr val="414042"/>
                </a:solidFill>
                <a:latin typeface="Open Sans"/>
                <a:cs typeface="Open Sans"/>
              </a:rPr>
              <a:t> </a:t>
            </a:r>
            <a:r>
              <a:rPr sz="3000" b="1" spc="-20" dirty="0">
                <a:solidFill>
                  <a:srgbClr val="414042"/>
                </a:solidFill>
                <a:latin typeface="Open Sans"/>
                <a:cs typeface="Open Sans"/>
              </a:rPr>
              <a:t>the</a:t>
            </a:r>
            <a:r>
              <a:rPr sz="3000" b="1" spc="-25" dirty="0">
                <a:solidFill>
                  <a:srgbClr val="414042"/>
                </a:solidFill>
                <a:latin typeface="Open Sans"/>
                <a:cs typeface="Open Sans"/>
              </a:rPr>
              <a:t> </a:t>
            </a:r>
            <a:r>
              <a:rPr sz="3000" b="1" spc="-35" dirty="0">
                <a:solidFill>
                  <a:srgbClr val="414042"/>
                </a:solidFill>
                <a:latin typeface="Open Sans"/>
                <a:cs typeface="Open Sans"/>
              </a:rPr>
              <a:t>truth</a:t>
            </a:r>
            <a:endParaRPr sz="3000">
              <a:latin typeface="Open Sans"/>
              <a:cs typeface="Open Sans"/>
            </a:endParaRPr>
          </a:p>
          <a:p>
            <a:pPr marL="12700" marR="5080">
              <a:lnSpc>
                <a:spcPct val="113399"/>
              </a:lnSpc>
              <a:spcBef>
                <a:spcPts val="2115"/>
              </a:spcBef>
            </a:pP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Elizabeth</a:t>
            </a:r>
            <a:r>
              <a:rPr sz="2500" spc="-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Illing,</a:t>
            </a:r>
            <a:r>
              <a:rPr sz="250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5" dirty="0">
                <a:solidFill>
                  <a:srgbClr val="58595B"/>
                </a:solidFill>
                <a:latin typeface="Open Sans"/>
                <a:cs typeface="Open Sans"/>
              </a:rPr>
              <a:t>@project_ </a:t>
            </a:r>
            <a:r>
              <a:rPr sz="250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stopshop,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5" dirty="0">
                <a:solidFill>
                  <a:srgbClr val="58595B"/>
                </a:solidFill>
                <a:latin typeface="Open Sans"/>
                <a:cs typeface="Open Sans"/>
              </a:rPr>
              <a:t>created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this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30" dirty="0">
                <a:solidFill>
                  <a:srgbClr val="58595B"/>
                </a:solidFill>
                <a:latin typeface="Open Sans"/>
                <a:cs typeface="Open Sans"/>
              </a:rPr>
              <a:t>image </a:t>
            </a:r>
            <a:r>
              <a:rPr sz="2500" spc="-2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based on </a:t>
            </a:r>
            <a:r>
              <a:rPr sz="2500" spc="-25" dirty="0">
                <a:solidFill>
                  <a:srgbClr val="58595B"/>
                </a:solidFill>
                <a:latin typeface="Open Sans"/>
                <a:cs typeface="Open Sans"/>
              </a:rPr>
              <a:t>real </a:t>
            </a:r>
            <a:r>
              <a:rPr sz="2500" spc="-5" dirty="0">
                <a:solidFill>
                  <a:srgbClr val="58595B"/>
                </a:solidFill>
                <a:latin typeface="Open Sans"/>
                <a:cs typeface="Open Sans"/>
              </a:rPr>
              <a:t>statements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she </a:t>
            </a:r>
            <a:r>
              <a:rPr sz="2500" spc="-63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5" dirty="0">
                <a:solidFill>
                  <a:srgbClr val="58595B"/>
                </a:solidFill>
                <a:latin typeface="Open Sans"/>
                <a:cs typeface="Open Sans"/>
              </a:rPr>
              <a:t>heard</a:t>
            </a:r>
            <a:r>
              <a:rPr sz="2500" spc="-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5" dirty="0">
                <a:solidFill>
                  <a:srgbClr val="58595B"/>
                </a:solidFill>
                <a:latin typeface="Open Sans"/>
                <a:cs typeface="Open Sans"/>
              </a:rPr>
              <a:t>during</a:t>
            </a:r>
            <a:r>
              <a:rPr sz="250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5" dirty="0">
                <a:solidFill>
                  <a:srgbClr val="58595B"/>
                </a:solidFill>
                <a:latin typeface="Open Sans"/>
                <a:cs typeface="Open Sans"/>
              </a:rPr>
              <a:t>interviews.</a:t>
            </a:r>
            <a:endParaRPr sz="2500">
              <a:latin typeface="Open Sans"/>
              <a:cs typeface="Open Sans"/>
            </a:endParaRPr>
          </a:p>
          <a:p>
            <a:pPr>
              <a:lnSpc>
                <a:spcPct val="100000"/>
              </a:lnSpc>
              <a:spcBef>
                <a:spcPts val="60"/>
              </a:spcBef>
            </a:pPr>
            <a:endParaRPr sz="2450">
              <a:latin typeface="Open Sans"/>
              <a:cs typeface="Open Sans"/>
            </a:endParaRPr>
          </a:p>
          <a:p>
            <a:pPr marL="12700" marR="1232535">
              <a:lnSpc>
                <a:spcPct val="113399"/>
              </a:lnSpc>
              <a:spcBef>
                <a:spcPts val="5"/>
              </a:spcBef>
            </a:pPr>
            <a:r>
              <a:rPr sz="2500" spc="-10" dirty="0">
                <a:solidFill>
                  <a:srgbClr val="58595B"/>
                </a:solidFill>
                <a:latin typeface="Open Sans"/>
                <a:cs typeface="Open Sans"/>
              </a:rPr>
              <a:t>Can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 you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5" dirty="0">
                <a:solidFill>
                  <a:srgbClr val="58595B"/>
                </a:solidFill>
                <a:latin typeface="Open Sans"/>
                <a:cs typeface="Open Sans"/>
              </a:rPr>
              <a:t>relate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 to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this </a:t>
            </a:r>
            <a:r>
              <a:rPr sz="2500" spc="-63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10" dirty="0">
                <a:solidFill>
                  <a:srgbClr val="58595B"/>
                </a:solidFill>
                <a:latin typeface="Open Sans"/>
                <a:cs typeface="Open Sans"/>
              </a:rPr>
              <a:t>statement?</a:t>
            </a:r>
            <a:endParaRPr sz="2500">
              <a:latin typeface="Open Sans"/>
              <a:cs typeface="Open Sans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6394447" y="889000"/>
            <a:ext cx="9124950" cy="6886575"/>
            <a:chOff x="6394447" y="889000"/>
            <a:chExt cx="9124950" cy="6886575"/>
          </a:xfrm>
        </p:grpSpPr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475750" y="1668805"/>
              <a:ext cx="8238443" cy="6025260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6435099" y="1628151"/>
              <a:ext cx="8319770" cy="6106795"/>
            </a:xfrm>
            <a:custGeom>
              <a:avLst/>
              <a:gdLst/>
              <a:ahLst/>
              <a:cxnLst/>
              <a:rect l="l" t="t" r="r" b="b"/>
              <a:pathLst>
                <a:path w="8319769" h="6106795">
                  <a:moveTo>
                    <a:pt x="0" y="0"/>
                  </a:moveTo>
                  <a:lnTo>
                    <a:pt x="8319744" y="0"/>
                  </a:lnTo>
                  <a:lnTo>
                    <a:pt x="8319744" y="6106566"/>
                  </a:lnTo>
                  <a:lnTo>
                    <a:pt x="0" y="6106566"/>
                  </a:lnTo>
                  <a:lnTo>
                    <a:pt x="0" y="0"/>
                  </a:lnTo>
                  <a:close/>
                </a:path>
              </a:pathLst>
            </a:custGeom>
            <a:ln w="8130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496800" y="889000"/>
              <a:ext cx="3022600" cy="302260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83999" y="1422608"/>
            <a:ext cx="8210550" cy="8032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0" dirty="0"/>
              <a:t>What’s</a:t>
            </a:r>
            <a:r>
              <a:rPr spc="-15" dirty="0"/>
              <a:t> </a:t>
            </a:r>
            <a:r>
              <a:rPr spc="-80" dirty="0"/>
              <a:t>your</a:t>
            </a:r>
            <a:r>
              <a:rPr spc="-15" dirty="0"/>
              <a:t> </a:t>
            </a:r>
            <a:r>
              <a:rPr spc="-50" dirty="0"/>
              <a:t>honest</a:t>
            </a:r>
            <a:r>
              <a:rPr spc="-15" dirty="0"/>
              <a:t> </a:t>
            </a:r>
            <a:r>
              <a:rPr spc="-55" dirty="0"/>
              <a:t>label?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3310799" y="2932263"/>
            <a:ext cx="5958205" cy="5368925"/>
            <a:chOff x="3310799" y="2932263"/>
            <a:chExt cx="5958205" cy="536892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371489" y="2992958"/>
              <a:ext cx="5836238" cy="5247233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3341013" y="2962476"/>
              <a:ext cx="5897245" cy="5308600"/>
            </a:xfrm>
            <a:custGeom>
              <a:avLst/>
              <a:gdLst/>
              <a:ahLst/>
              <a:cxnLst/>
              <a:rect l="l" t="t" r="r" b="b"/>
              <a:pathLst>
                <a:path w="5897245" h="5308600">
                  <a:moveTo>
                    <a:pt x="0" y="51066"/>
                  </a:moveTo>
                  <a:lnTo>
                    <a:pt x="5851321" y="0"/>
                  </a:lnTo>
                  <a:lnTo>
                    <a:pt x="5897194" y="5257126"/>
                  </a:lnTo>
                  <a:lnTo>
                    <a:pt x="45872" y="5308193"/>
                  </a:lnTo>
                  <a:lnTo>
                    <a:pt x="0" y="51066"/>
                  </a:lnTo>
                </a:path>
              </a:pathLst>
            </a:custGeom>
            <a:ln w="60426">
              <a:solidFill>
                <a:srgbClr val="5F2A1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9550401" y="2866383"/>
            <a:ext cx="5562600" cy="5424805"/>
            <a:chOff x="9550401" y="2866383"/>
            <a:chExt cx="5562600" cy="5424805"/>
          </a:xfrm>
        </p:grpSpPr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602307" y="2918294"/>
              <a:ext cx="5458787" cy="5320364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9576353" y="2892336"/>
              <a:ext cx="5511165" cy="5372735"/>
            </a:xfrm>
            <a:custGeom>
              <a:avLst/>
              <a:gdLst/>
              <a:ahLst/>
              <a:cxnLst/>
              <a:rect l="l" t="t" r="r" b="b"/>
              <a:pathLst>
                <a:path w="5511165" h="5372734">
                  <a:moveTo>
                    <a:pt x="0" y="0"/>
                  </a:moveTo>
                  <a:lnTo>
                    <a:pt x="5510695" y="0"/>
                  </a:lnTo>
                  <a:lnTo>
                    <a:pt x="5510695" y="5372277"/>
                  </a:lnTo>
                  <a:lnTo>
                    <a:pt x="0" y="5372277"/>
                  </a:lnTo>
                  <a:lnTo>
                    <a:pt x="0" y="0"/>
                  </a:lnTo>
                  <a:close/>
                </a:path>
              </a:pathLst>
            </a:custGeom>
            <a:ln w="51904">
              <a:solidFill>
                <a:srgbClr val="5F2A1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6256000" cy="9144000"/>
          </a:xfrm>
          <a:custGeom>
            <a:avLst/>
            <a:gdLst/>
            <a:ahLst/>
            <a:cxnLst/>
            <a:rect l="l" t="t" r="r" b="b"/>
            <a:pathLst>
              <a:path w="16256000" h="9144000">
                <a:moveTo>
                  <a:pt x="16256000" y="0"/>
                </a:moveTo>
                <a:lnTo>
                  <a:pt x="0" y="0"/>
                </a:lnTo>
                <a:lnTo>
                  <a:pt x="0" y="9144000"/>
                </a:lnTo>
                <a:lnTo>
                  <a:pt x="16256000" y="9144000"/>
                </a:lnTo>
                <a:lnTo>
                  <a:pt x="16256000" y="0"/>
                </a:lnTo>
                <a:close/>
              </a:path>
            </a:pathLst>
          </a:custGeom>
          <a:solidFill>
            <a:srgbClr val="41404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20499" y="1422608"/>
            <a:ext cx="8935720" cy="8032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903095" algn="l"/>
              </a:tabLst>
            </a:pPr>
            <a:r>
              <a:rPr spc="-45" dirty="0"/>
              <a:t>Label	</a:t>
            </a:r>
            <a:r>
              <a:rPr spc="-55" dirty="0"/>
              <a:t>the</a:t>
            </a:r>
            <a:r>
              <a:rPr spc="-25" dirty="0"/>
              <a:t> </a:t>
            </a:r>
            <a:r>
              <a:rPr spc="-75" dirty="0"/>
              <a:t>truth:</a:t>
            </a:r>
            <a:r>
              <a:rPr spc="-20" dirty="0"/>
              <a:t> </a:t>
            </a:r>
            <a:r>
              <a:rPr spc="-75" dirty="0"/>
              <a:t>Stolen</a:t>
            </a:r>
            <a:r>
              <a:rPr spc="-25" dirty="0"/>
              <a:t> </a:t>
            </a:r>
            <a:r>
              <a:rPr spc="-75" dirty="0"/>
              <a:t>work</a:t>
            </a:r>
          </a:p>
        </p:txBody>
      </p:sp>
      <p:grpSp>
        <p:nvGrpSpPr>
          <p:cNvPr id="4" name="object 4"/>
          <p:cNvGrpSpPr/>
          <p:nvPr/>
        </p:nvGrpSpPr>
        <p:grpSpPr>
          <a:xfrm>
            <a:off x="5806168" y="2727323"/>
            <a:ext cx="6531609" cy="5527675"/>
            <a:chOff x="5806168" y="2727323"/>
            <a:chExt cx="6531609" cy="5527675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856343" y="2777500"/>
              <a:ext cx="6430833" cy="5427322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5831256" y="2752412"/>
              <a:ext cx="6481445" cy="5477510"/>
            </a:xfrm>
            <a:custGeom>
              <a:avLst/>
              <a:gdLst/>
              <a:ahLst/>
              <a:cxnLst/>
              <a:rect l="l" t="t" r="r" b="b"/>
              <a:pathLst>
                <a:path w="6481445" h="5477509">
                  <a:moveTo>
                    <a:pt x="0" y="0"/>
                  </a:moveTo>
                  <a:lnTo>
                    <a:pt x="6481013" y="0"/>
                  </a:lnTo>
                  <a:lnTo>
                    <a:pt x="6481013" y="5477497"/>
                  </a:lnTo>
                  <a:lnTo>
                    <a:pt x="0" y="5477497"/>
                  </a:lnTo>
                  <a:lnTo>
                    <a:pt x="0" y="0"/>
                  </a:lnTo>
                  <a:close/>
                </a:path>
              </a:pathLst>
            </a:custGeom>
            <a:ln w="50177">
              <a:solidFill>
                <a:srgbClr val="5F2A1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922578" y="2655612"/>
            <a:ext cx="3999865" cy="3215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3399"/>
              </a:lnSpc>
              <a:spcBef>
                <a:spcPts val="100"/>
              </a:spcBef>
            </a:pPr>
            <a:r>
              <a:rPr sz="2500" spc="-5" dirty="0">
                <a:solidFill>
                  <a:srgbClr val="E6E7E8"/>
                </a:solidFill>
                <a:latin typeface="Open Sans"/>
                <a:cs typeface="Open Sans"/>
              </a:rPr>
              <a:t>Just</a:t>
            </a:r>
            <a:r>
              <a:rPr sz="2500" spc="-10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15" dirty="0">
                <a:solidFill>
                  <a:srgbClr val="E6E7E8"/>
                </a:solidFill>
                <a:latin typeface="Open Sans"/>
                <a:cs typeface="Open Sans"/>
              </a:rPr>
              <a:t>as</a:t>
            </a:r>
            <a:r>
              <a:rPr sz="2500" spc="-5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30" dirty="0">
                <a:solidFill>
                  <a:srgbClr val="E6E7E8"/>
                </a:solidFill>
                <a:latin typeface="Open Sans"/>
                <a:cs typeface="Open Sans"/>
              </a:rPr>
              <a:t>quickly,</a:t>
            </a:r>
            <a:r>
              <a:rPr sz="2500" spc="-5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35" dirty="0">
                <a:solidFill>
                  <a:srgbClr val="E6E7E8"/>
                </a:solidFill>
                <a:latin typeface="Open Sans"/>
                <a:cs typeface="Open Sans"/>
              </a:rPr>
              <a:t>Forever21 </a:t>
            </a:r>
            <a:r>
              <a:rPr sz="2500" spc="-30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25" dirty="0">
                <a:solidFill>
                  <a:srgbClr val="E6E7E8"/>
                </a:solidFill>
                <a:latin typeface="Open Sans"/>
                <a:cs typeface="Open Sans"/>
              </a:rPr>
              <a:t>copied</a:t>
            </a:r>
            <a:r>
              <a:rPr sz="2500" spc="-15" dirty="0">
                <a:solidFill>
                  <a:srgbClr val="E6E7E8"/>
                </a:solidFill>
                <a:latin typeface="Open Sans"/>
                <a:cs typeface="Open Sans"/>
              </a:rPr>
              <a:t> Illing’s</a:t>
            </a:r>
            <a:r>
              <a:rPr sz="2500" spc="-10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15" dirty="0">
                <a:solidFill>
                  <a:srgbClr val="E6E7E8"/>
                </a:solidFill>
                <a:latin typeface="Open Sans"/>
                <a:cs typeface="Open Sans"/>
              </a:rPr>
              <a:t>work</a:t>
            </a:r>
            <a:r>
              <a:rPr sz="2500" spc="-10" dirty="0">
                <a:solidFill>
                  <a:srgbClr val="E6E7E8"/>
                </a:solidFill>
                <a:latin typeface="Open Sans"/>
                <a:cs typeface="Open Sans"/>
              </a:rPr>
              <a:t> without </a:t>
            </a:r>
            <a:r>
              <a:rPr sz="2500" spc="-635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E6E7E8"/>
                </a:solidFill>
                <a:latin typeface="Open Sans"/>
                <a:cs typeface="Open Sans"/>
              </a:rPr>
              <a:t>permission,</a:t>
            </a:r>
            <a:r>
              <a:rPr sz="2500" spc="-10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E6E7E8"/>
                </a:solidFill>
                <a:latin typeface="Open Sans"/>
                <a:cs typeface="Open Sans"/>
              </a:rPr>
              <a:t>to</a:t>
            </a:r>
            <a:r>
              <a:rPr sz="2500" spc="-10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25" dirty="0">
                <a:solidFill>
                  <a:srgbClr val="E6E7E8"/>
                </a:solidFill>
                <a:latin typeface="Open Sans"/>
                <a:cs typeface="Open Sans"/>
              </a:rPr>
              <a:t>promote </a:t>
            </a:r>
            <a:r>
              <a:rPr sz="2500" spc="-20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5" dirty="0">
                <a:solidFill>
                  <a:srgbClr val="E6E7E8"/>
                </a:solidFill>
                <a:latin typeface="Open Sans"/>
                <a:cs typeface="Open Sans"/>
              </a:rPr>
              <a:t>exactly</a:t>
            </a:r>
            <a:r>
              <a:rPr sz="2500" spc="-10" dirty="0">
                <a:solidFill>
                  <a:srgbClr val="E6E7E8"/>
                </a:solidFill>
                <a:latin typeface="Open Sans"/>
                <a:cs typeface="Open Sans"/>
              </a:rPr>
              <a:t> what</a:t>
            </a:r>
            <a:r>
              <a:rPr sz="2500" spc="-5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E6E7E8"/>
                </a:solidFill>
                <a:latin typeface="Open Sans"/>
                <a:cs typeface="Open Sans"/>
              </a:rPr>
              <a:t>she</a:t>
            </a:r>
            <a:r>
              <a:rPr sz="2500" spc="-5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E6E7E8"/>
                </a:solidFill>
                <a:latin typeface="Open Sans"/>
                <a:cs typeface="Open Sans"/>
              </a:rPr>
              <a:t>was </a:t>
            </a:r>
            <a:r>
              <a:rPr sz="2500" spc="-15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E6E7E8"/>
                </a:solidFill>
                <a:latin typeface="Open Sans"/>
                <a:cs typeface="Open Sans"/>
              </a:rPr>
              <a:t>fighting</a:t>
            </a:r>
            <a:r>
              <a:rPr sz="2500" spc="-5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15" dirty="0">
                <a:solidFill>
                  <a:srgbClr val="E6E7E8"/>
                </a:solidFill>
                <a:latin typeface="Open Sans"/>
                <a:cs typeface="Open Sans"/>
              </a:rPr>
              <a:t>against.</a:t>
            </a:r>
            <a:endParaRPr sz="2500">
              <a:latin typeface="Open Sans"/>
              <a:cs typeface="Open Sans"/>
            </a:endParaRPr>
          </a:p>
          <a:p>
            <a:pPr marL="12700" marR="809625">
              <a:lnSpc>
                <a:spcPct val="113399"/>
              </a:lnSpc>
              <a:spcBef>
                <a:spcPts val="1300"/>
              </a:spcBef>
            </a:pPr>
            <a:r>
              <a:rPr sz="2500" spc="-10" dirty="0">
                <a:solidFill>
                  <a:srgbClr val="E6E7E8"/>
                </a:solidFill>
                <a:latin typeface="Open Sans"/>
                <a:cs typeface="Open Sans"/>
              </a:rPr>
              <a:t>Why</a:t>
            </a:r>
            <a:r>
              <a:rPr sz="2500" spc="-20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15" dirty="0">
                <a:solidFill>
                  <a:srgbClr val="E6E7E8"/>
                </a:solidFill>
                <a:latin typeface="Open Sans"/>
                <a:cs typeface="Open Sans"/>
              </a:rPr>
              <a:t>do </a:t>
            </a:r>
            <a:r>
              <a:rPr sz="2500" spc="-20" dirty="0">
                <a:solidFill>
                  <a:srgbClr val="E6E7E8"/>
                </a:solidFill>
                <a:latin typeface="Open Sans"/>
                <a:cs typeface="Open Sans"/>
              </a:rPr>
              <a:t>you</a:t>
            </a:r>
            <a:r>
              <a:rPr sz="2500" spc="-15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E6E7E8"/>
                </a:solidFill>
                <a:latin typeface="Open Sans"/>
                <a:cs typeface="Open Sans"/>
              </a:rPr>
              <a:t>think</a:t>
            </a:r>
            <a:r>
              <a:rPr sz="2500" spc="-15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E6E7E8"/>
                </a:solidFill>
                <a:latin typeface="Open Sans"/>
                <a:cs typeface="Open Sans"/>
              </a:rPr>
              <a:t>this </a:t>
            </a:r>
            <a:r>
              <a:rPr sz="2500" spc="-635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E6E7E8"/>
                </a:solidFill>
                <a:latin typeface="Open Sans"/>
                <a:cs typeface="Open Sans"/>
              </a:rPr>
              <a:t>happened?</a:t>
            </a:r>
            <a:endParaRPr sz="2500">
              <a:latin typeface="Open Sans"/>
              <a:cs typeface="Open San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880100" y="8426159"/>
            <a:ext cx="4754245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spc="-5" dirty="0">
                <a:solidFill>
                  <a:srgbClr val="4BA6DD"/>
                </a:solidFill>
                <a:latin typeface="Open Sans"/>
                <a:cs typeface="Open Sans"/>
              </a:rPr>
              <a:t>https://</a:t>
            </a:r>
            <a:r>
              <a:rPr sz="1500" spc="-5" dirty="0">
                <a:solidFill>
                  <a:srgbClr val="4BA6DD"/>
                </a:solidFill>
                <a:latin typeface="Open Sans"/>
                <a:cs typeface="Open Sans"/>
                <a:hlinkClick r:id="rId3"/>
              </a:rPr>
              <a:t>www.bbc.com/news/blogs-trending-48122040</a:t>
            </a:r>
            <a:endParaRPr sz="1500">
              <a:latin typeface="Open Sans"/>
              <a:cs typeface="Open San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22578" y="2655612"/>
            <a:ext cx="3922395" cy="17538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3399"/>
              </a:lnSpc>
              <a:spcBef>
                <a:spcPts val="100"/>
              </a:spcBef>
            </a:pPr>
            <a:r>
              <a:rPr sz="2500" spc="-15" dirty="0">
                <a:solidFill>
                  <a:srgbClr val="E6E7E8"/>
                </a:solidFill>
                <a:latin typeface="Open Sans"/>
                <a:cs typeface="Open Sans"/>
              </a:rPr>
              <a:t>Zara</a:t>
            </a:r>
            <a:r>
              <a:rPr sz="2500" spc="-5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E6E7E8"/>
                </a:solidFill>
                <a:latin typeface="Open Sans"/>
                <a:cs typeface="Open Sans"/>
              </a:rPr>
              <a:t>also</a:t>
            </a:r>
            <a:r>
              <a:rPr sz="2500" spc="-5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E6E7E8"/>
                </a:solidFill>
                <a:latin typeface="Open Sans"/>
                <a:cs typeface="Open Sans"/>
              </a:rPr>
              <a:t>accused</a:t>
            </a:r>
            <a:r>
              <a:rPr sz="2500" spc="-5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E6E7E8"/>
                </a:solidFill>
                <a:latin typeface="Open Sans"/>
                <a:cs typeface="Open Sans"/>
              </a:rPr>
              <a:t>of </a:t>
            </a:r>
            <a:r>
              <a:rPr sz="2500" spc="-15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E6E7E8"/>
                </a:solidFill>
                <a:latin typeface="Open Sans"/>
                <a:cs typeface="Open Sans"/>
              </a:rPr>
              <a:t>stealing </a:t>
            </a:r>
            <a:r>
              <a:rPr sz="2500" spc="-15" dirty="0">
                <a:solidFill>
                  <a:srgbClr val="E6E7E8"/>
                </a:solidFill>
                <a:latin typeface="Open Sans"/>
                <a:cs typeface="Open Sans"/>
              </a:rPr>
              <a:t>work from </a:t>
            </a:r>
            <a:r>
              <a:rPr sz="2500" spc="-20" dirty="0">
                <a:solidFill>
                  <a:srgbClr val="E6E7E8"/>
                </a:solidFill>
                <a:latin typeface="Open Sans"/>
                <a:cs typeface="Open Sans"/>
              </a:rPr>
              <a:t>various </a:t>
            </a:r>
            <a:r>
              <a:rPr sz="2500" spc="-635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E6E7E8"/>
                </a:solidFill>
                <a:latin typeface="Open Sans"/>
                <a:cs typeface="Open Sans"/>
              </a:rPr>
              <a:t>designers</a:t>
            </a:r>
            <a:r>
              <a:rPr sz="2500" spc="-5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40" dirty="0">
                <a:solidFill>
                  <a:srgbClr val="E6E7E8"/>
                </a:solidFill>
                <a:latin typeface="Open Sans"/>
                <a:cs typeface="Open Sans"/>
              </a:rPr>
              <a:t>like</a:t>
            </a:r>
            <a:r>
              <a:rPr sz="2500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E6E7E8"/>
                </a:solidFill>
                <a:latin typeface="Open Sans"/>
                <a:cs typeface="Open Sans"/>
              </a:rPr>
              <a:t>tuesday </a:t>
            </a:r>
            <a:r>
              <a:rPr sz="2500" spc="-15" dirty="0">
                <a:solidFill>
                  <a:srgbClr val="E6E7E8"/>
                </a:solidFill>
                <a:latin typeface="Open Sans"/>
                <a:cs typeface="Open Sans"/>
              </a:rPr>
              <a:t> bassen</a:t>
            </a:r>
            <a:endParaRPr sz="2500">
              <a:latin typeface="Open Sans"/>
              <a:cs typeface="Open San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714998" y="8357461"/>
            <a:ext cx="4944110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spc="5" dirty="0">
                <a:solidFill>
                  <a:srgbClr val="84C2EA"/>
                </a:solidFill>
                <a:latin typeface="Open Sans"/>
                <a:cs typeface="Open Sans"/>
              </a:rPr>
              <a:t>“Zara”</a:t>
            </a:r>
            <a:r>
              <a:rPr sz="1500" spc="-5" dirty="0">
                <a:solidFill>
                  <a:srgbClr val="84C2EA"/>
                </a:solidFill>
                <a:latin typeface="Open Sans"/>
                <a:cs typeface="Open Sans"/>
              </a:rPr>
              <a:t> by Leif </a:t>
            </a:r>
            <a:r>
              <a:rPr sz="1500" dirty="0">
                <a:solidFill>
                  <a:srgbClr val="84C2EA"/>
                </a:solidFill>
                <a:latin typeface="Open Sans"/>
                <a:cs typeface="Open Sans"/>
              </a:rPr>
              <a:t>(Bryne)</a:t>
            </a:r>
            <a:r>
              <a:rPr sz="1500" spc="-5" dirty="0">
                <a:solidFill>
                  <a:srgbClr val="84C2EA"/>
                </a:solidFill>
                <a:latin typeface="Open Sans"/>
                <a:cs typeface="Open Sans"/>
              </a:rPr>
              <a:t> </a:t>
            </a:r>
            <a:r>
              <a:rPr sz="1500" spc="-10" dirty="0">
                <a:solidFill>
                  <a:srgbClr val="84C2EA"/>
                </a:solidFill>
                <a:latin typeface="Open Sans"/>
                <a:cs typeface="Open Sans"/>
              </a:rPr>
              <a:t>is</a:t>
            </a:r>
            <a:r>
              <a:rPr sz="1500" spc="-5" dirty="0">
                <a:solidFill>
                  <a:srgbClr val="84C2EA"/>
                </a:solidFill>
                <a:latin typeface="Open Sans"/>
                <a:cs typeface="Open Sans"/>
              </a:rPr>
              <a:t> </a:t>
            </a:r>
            <a:r>
              <a:rPr sz="1500" spc="-10" dirty="0">
                <a:solidFill>
                  <a:srgbClr val="84C2EA"/>
                </a:solidFill>
                <a:latin typeface="Open Sans"/>
                <a:cs typeface="Open Sans"/>
              </a:rPr>
              <a:t>licensed</a:t>
            </a:r>
            <a:r>
              <a:rPr sz="1500" spc="-5" dirty="0">
                <a:solidFill>
                  <a:srgbClr val="84C2EA"/>
                </a:solidFill>
                <a:latin typeface="Open Sans"/>
                <a:cs typeface="Open Sans"/>
              </a:rPr>
              <a:t> </a:t>
            </a:r>
            <a:r>
              <a:rPr sz="1500" spc="-10" dirty="0">
                <a:solidFill>
                  <a:srgbClr val="84C2EA"/>
                </a:solidFill>
                <a:latin typeface="Open Sans"/>
                <a:cs typeface="Open Sans"/>
              </a:rPr>
              <a:t>under </a:t>
            </a:r>
            <a:r>
              <a:rPr sz="1500" spc="-25" dirty="0">
                <a:solidFill>
                  <a:srgbClr val="84C2EA"/>
                </a:solidFill>
                <a:latin typeface="Open Sans"/>
                <a:cs typeface="Open Sans"/>
              </a:rPr>
              <a:t>CC</a:t>
            </a:r>
            <a:r>
              <a:rPr sz="1500" spc="-5" dirty="0">
                <a:solidFill>
                  <a:srgbClr val="84C2EA"/>
                </a:solidFill>
                <a:latin typeface="Open Sans"/>
                <a:cs typeface="Open Sans"/>
              </a:rPr>
              <a:t> </a:t>
            </a:r>
            <a:r>
              <a:rPr sz="1500" spc="-20" dirty="0">
                <a:solidFill>
                  <a:srgbClr val="84C2EA"/>
                </a:solidFill>
                <a:latin typeface="Open Sans"/>
                <a:cs typeface="Open Sans"/>
              </a:rPr>
              <a:t>BY-NC-ND</a:t>
            </a:r>
            <a:r>
              <a:rPr sz="1500" spc="-5" dirty="0">
                <a:solidFill>
                  <a:srgbClr val="84C2EA"/>
                </a:solidFill>
                <a:latin typeface="Open Sans"/>
                <a:cs typeface="Open Sans"/>
              </a:rPr>
              <a:t> </a:t>
            </a:r>
            <a:r>
              <a:rPr sz="1500" spc="-10" dirty="0">
                <a:solidFill>
                  <a:srgbClr val="84C2EA"/>
                </a:solidFill>
                <a:latin typeface="Open Sans"/>
                <a:cs typeface="Open Sans"/>
              </a:rPr>
              <a:t>2.0</a:t>
            </a:r>
            <a:endParaRPr sz="1500">
              <a:latin typeface="Open Sans"/>
              <a:cs typeface="Open Sans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778500" y="893762"/>
            <a:ext cx="9588487" cy="7191374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5930900" y="2641808"/>
            <a:ext cx="1271905" cy="8032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65" dirty="0">
                <a:solidFill>
                  <a:srgbClr val="E6E7E8"/>
                </a:solidFill>
              </a:rPr>
              <a:t>B</a:t>
            </a:r>
            <a:r>
              <a:rPr spc="-105" dirty="0">
                <a:solidFill>
                  <a:srgbClr val="E6E7E8"/>
                </a:solidFill>
              </a:rPr>
              <a:t>E</a:t>
            </a:r>
            <a:r>
              <a:rPr dirty="0">
                <a:solidFill>
                  <a:srgbClr val="E6E7E8"/>
                </a:solidFill>
              </a:rPr>
              <a:t>G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9347802" y="2641808"/>
            <a:ext cx="1946910" cy="8032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100" b="1" spc="70" dirty="0">
                <a:solidFill>
                  <a:srgbClr val="E6E7E8"/>
                </a:solidFill>
                <a:latin typeface="Open Sans"/>
                <a:cs typeface="Open Sans"/>
              </a:rPr>
              <a:t>S</a:t>
            </a:r>
            <a:r>
              <a:rPr sz="5100" b="1" spc="-55" dirty="0">
                <a:solidFill>
                  <a:srgbClr val="E6E7E8"/>
                </a:solidFill>
                <a:latin typeface="Open Sans"/>
                <a:cs typeface="Open Sans"/>
              </a:rPr>
              <a:t>T</a:t>
            </a:r>
            <a:r>
              <a:rPr sz="5100" b="1" spc="80" dirty="0">
                <a:solidFill>
                  <a:srgbClr val="E6E7E8"/>
                </a:solidFill>
                <a:latin typeface="Open Sans"/>
                <a:cs typeface="Open Sans"/>
              </a:rPr>
              <a:t>E</a:t>
            </a:r>
            <a:r>
              <a:rPr sz="5100" b="1" dirty="0">
                <a:solidFill>
                  <a:srgbClr val="E6E7E8"/>
                </a:solidFill>
                <a:latin typeface="Open Sans"/>
                <a:cs typeface="Open Sans"/>
              </a:rPr>
              <a:t>AL</a:t>
            </a:r>
            <a:endParaRPr sz="5100">
              <a:latin typeface="Open Sans"/>
              <a:cs typeface="Open San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2331193" y="2641808"/>
            <a:ext cx="2923540" cy="8032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100" b="1" spc="-85" dirty="0">
                <a:solidFill>
                  <a:srgbClr val="E6E7E8"/>
                </a:solidFill>
                <a:latin typeface="Open Sans"/>
                <a:cs typeface="Open Sans"/>
              </a:rPr>
              <a:t>B</a:t>
            </a:r>
            <a:r>
              <a:rPr sz="5100" b="1" spc="-80" dirty="0">
                <a:solidFill>
                  <a:srgbClr val="E6E7E8"/>
                </a:solidFill>
                <a:latin typeface="Open Sans"/>
                <a:cs typeface="Open Sans"/>
              </a:rPr>
              <a:t>O</a:t>
            </a:r>
            <a:r>
              <a:rPr sz="5100" b="1" spc="-5" dirty="0">
                <a:solidFill>
                  <a:srgbClr val="E6E7E8"/>
                </a:solidFill>
                <a:latin typeface="Open Sans"/>
                <a:cs typeface="Open Sans"/>
              </a:rPr>
              <a:t>R</a:t>
            </a:r>
            <a:r>
              <a:rPr sz="5100" b="1" spc="-150" dirty="0">
                <a:solidFill>
                  <a:srgbClr val="E6E7E8"/>
                </a:solidFill>
                <a:latin typeface="Open Sans"/>
                <a:cs typeface="Open Sans"/>
              </a:rPr>
              <a:t>R</a:t>
            </a:r>
            <a:r>
              <a:rPr sz="5100" b="1" spc="-95" dirty="0">
                <a:solidFill>
                  <a:srgbClr val="E6E7E8"/>
                </a:solidFill>
                <a:latin typeface="Open Sans"/>
                <a:cs typeface="Open Sans"/>
              </a:rPr>
              <a:t>O</a:t>
            </a:r>
            <a:r>
              <a:rPr sz="5100" b="1" dirty="0">
                <a:solidFill>
                  <a:srgbClr val="E6E7E8"/>
                </a:solidFill>
                <a:latin typeface="Open Sans"/>
                <a:cs typeface="Open Sans"/>
              </a:rPr>
              <a:t>W</a:t>
            </a:r>
            <a:endParaRPr sz="5100">
              <a:latin typeface="Open Sans"/>
              <a:cs typeface="Open San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20499" y="1336423"/>
            <a:ext cx="4816475" cy="2616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11100"/>
              </a:lnSpc>
              <a:spcBef>
                <a:spcPts val="100"/>
              </a:spcBef>
            </a:pPr>
            <a:r>
              <a:rPr spc="-60" dirty="0"/>
              <a:t>Our robots </a:t>
            </a:r>
            <a:r>
              <a:rPr spc="-65" dirty="0"/>
              <a:t>are </a:t>
            </a:r>
            <a:r>
              <a:rPr spc="-1310" dirty="0"/>
              <a:t> </a:t>
            </a:r>
            <a:r>
              <a:rPr spc="-70" dirty="0"/>
              <a:t>now capable </a:t>
            </a:r>
            <a:r>
              <a:rPr spc="-45" dirty="0"/>
              <a:t>of </a:t>
            </a:r>
            <a:r>
              <a:rPr spc="-1310" dirty="0"/>
              <a:t> </a:t>
            </a:r>
            <a:r>
              <a:rPr spc="-70" dirty="0"/>
              <a:t>stealing</a:t>
            </a:r>
            <a:r>
              <a:rPr spc="-20" dirty="0"/>
              <a:t> </a:t>
            </a:r>
            <a:r>
              <a:rPr spc="-45" dirty="0"/>
              <a:t>for</a:t>
            </a:r>
            <a:r>
              <a:rPr spc="-20" dirty="0"/>
              <a:t> </a:t>
            </a:r>
            <a:r>
              <a:rPr spc="-25" dirty="0"/>
              <a:t>us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6248401" y="685800"/>
            <a:ext cx="8996680" cy="7569200"/>
            <a:chOff x="6248401" y="1587500"/>
            <a:chExt cx="8996680" cy="666750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312204" y="1651303"/>
              <a:ext cx="8868729" cy="6539890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6280303" y="1619402"/>
              <a:ext cx="8932545" cy="6604000"/>
            </a:xfrm>
            <a:custGeom>
              <a:avLst/>
              <a:gdLst/>
              <a:ahLst/>
              <a:cxnLst/>
              <a:rect l="l" t="t" r="r" b="b"/>
              <a:pathLst>
                <a:path w="8932544" h="6604000">
                  <a:moveTo>
                    <a:pt x="0" y="0"/>
                  </a:moveTo>
                  <a:lnTo>
                    <a:pt x="8932532" y="0"/>
                  </a:lnTo>
                  <a:lnTo>
                    <a:pt x="8932532" y="6603695"/>
                  </a:lnTo>
                  <a:lnTo>
                    <a:pt x="0" y="6603695"/>
                  </a:lnTo>
                  <a:lnTo>
                    <a:pt x="0" y="0"/>
                  </a:lnTo>
                  <a:close/>
                </a:path>
              </a:pathLst>
            </a:custGeom>
            <a:ln w="63804">
              <a:solidFill>
                <a:srgbClr val="5F2A1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20499" y="1336423"/>
            <a:ext cx="12682855" cy="2616835"/>
          </a:xfrm>
          <a:prstGeom prst="rect">
            <a:avLst/>
          </a:prstGeom>
        </p:spPr>
        <p:txBody>
          <a:bodyPr vert="horz" wrap="square" lIns="0" tIns="990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sz="5100" b="1" spc="-75" dirty="0">
                <a:solidFill>
                  <a:srgbClr val="F7941E"/>
                </a:solidFill>
                <a:latin typeface="Open Sans"/>
                <a:cs typeface="Open Sans"/>
              </a:rPr>
              <a:t>Debate:</a:t>
            </a:r>
            <a:endParaRPr sz="5100">
              <a:latin typeface="Open Sans"/>
              <a:cs typeface="Open Sans"/>
            </a:endParaRPr>
          </a:p>
          <a:p>
            <a:pPr marL="12700" marR="5080">
              <a:lnSpc>
                <a:spcPct val="111100"/>
              </a:lnSpc>
            </a:pPr>
            <a:r>
              <a:rPr sz="5100" spc="-75" dirty="0">
                <a:solidFill>
                  <a:srgbClr val="4BA6DD"/>
                </a:solidFill>
                <a:latin typeface="Open Sans"/>
                <a:cs typeface="Open Sans"/>
              </a:rPr>
              <a:t>Social</a:t>
            </a:r>
            <a:r>
              <a:rPr sz="5100" spc="-5" dirty="0">
                <a:solidFill>
                  <a:srgbClr val="4BA6DD"/>
                </a:solidFill>
                <a:latin typeface="Open Sans"/>
                <a:cs typeface="Open Sans"/>
              </a:rPr>
              <a:t> </a:t>
            </a:r>
            <a:r>
              <a:rPr sz="5100" spc="-80" dirty="0">
                <a:solidFill>
                  <a:srgbClr val="4BA6DD"/>
                </a:solidFill>
                <a:latin typeface="Open Sans"/>
                <a:cs typeface="Open Sans"/>
              </a:rPr>
              <a:t>media</a:t>
            </a:r>
            <a:r>
              <a:rPr sz="5100" spc="-5" dirty="0">
                <a:solidFill>
                  <a:srgbClr val="4BA6DD"/>
                </a:solidFill>
                <a:latin typeface="Open Sans"/>
                <a:cs typeface="Open Sans"/>
              </a:rPr>
              <a:t> </a:t>
            </a:r>
            <a:r>
              <a:rPr sz="5100" spc="-70" dirty="0">
                <a:solidFill>
                  <a:srgbClr val="4BA6DD"/>
                </a:solidFill>
                <a:latin typeface="Open Sans"/>
                <a:cs typeface="Open Sans"/>
              </a:rPr>
              <a:t>influencers</a:t>
            </a:r>
            <a:r>
              <a:rPr sz="5100" spc="-5" dirty="0">
                <a:solidFill>
                  <a:srgbClr val="4BA6DD"/>
                </a:solidFill>
                <a:latin typeface="Open Sans"/>
                <a:cs typeface="Open Sans"/>
              </a:rPr>
              <a:t> </a:t>
            </a:r>
            <a:r>
              <a:rPr sz="5100" spc="-75" dirty="0">
                <a:solidFill>
                  <a:srgbClr val="4BA6DD"/>
                </a:solidFill>
                <a:latin typeface="Open Sans"/>
                <a:cs typeface="Open Sans"/>
              </a:rPr>
              <a:t>have</a:t>
            </a:r>
            <a:r>
              <a:rPr sz="5100" dirty="0">
                <a:solidFill>
                  <a:srgbClr val="4BA6DD"/>
                </a:solidFill>
                <a:latin typeface="Open Sans"/>
                <a:cs typeface="Open Sans"/>
              </a:rPr>
              <a:t> </a:t>
            </a:r>
            <a:r>
              <a:rPr sz="5100" spc="-50" dirty="0">
                <a:solidFill>
                  <a:srgbClr val="4BA6DD"/>
                </a:solidFill>
                <a:latin typeface="Open Sans"/>
                <a:cs typeface="Open Sans"/>
              </a:rPr>
              <a:t>the</a:t>
            </a:r>
            <a:r>
              <a:rPr sz="5100" spc="-5" dirty="0">
                <a:solidFill>
                  <a:srgbClr val="4BA6DD"/>
                </a:solidFill>
                <a:latin typeface="Open Sans"/>
                <a:cs typeface="Open Sans"/>
              </a:rPr>
              <a:t> </a:t>
            </a:r>
            <a:r>
              <a:rPr sz="5100" spc="-70" dirty="0">
                <a:solidFill>
                  <a:srgbClr val="4BA6DD"/>
                </a:solidFill>
                <a:latin typeface="Open Sans"/>
                <a:cs typeface="Open Sans"/>
              </a:rPr>
              <a:t>power</a:t>
            </a:r>
            <a:r>
              <a:rPr sz="5100" spc="-10" dirty="0">
                <a:solidFill>
                  <a:srgbClr val="4BA6DD"/>
                </a:solidFill>
                <a:latin typeface="Open Sans"/>
                <a:cs typeface="Open Sans"/>
              </a:rPr>
              <a:t> </a:t>
            </a:r>
            <a:r>
              <a:rPr sz="5100" spc="-65" dirty="0">
                <a:solidFill>
                  <a:srgbClr val="4BA6DD"/>
                </a:solidFill>
                <a:latin typeface="Open Sans"/>
                <a:cs typeface="Open Sans"/>
              </a:rPr>
              <a:t>to </a:t>
            </a:r>
            <a:r>
              <a:rPr sz="5100" spc="-1310" dirty="0">
                <a:solidFill>
                  <a:srgbClr val="4BA6DD"/>
                </a:solidFill>
                <a:latin typeface="Open Sans"/>
                <a:cs typeface="Open Sans"/>
              </a:rPr>
              <a:t> </a:t>
            </a:r>
            <a:r>
              <a:rPr sz="5100" spc="-85" dirty="0">
                <a:solidFill>
                  <a:srgbClr val="4BA6DD"/>
                </a:solidFill>
                <a:latin typeface="Open Sans"/>
                <a:cs typeface="Open Sans"/>
              </a:rPr>
              <a:t>create</a:t>
            </a:r>
            <a:r>
              <a:rPr sz="5100" spc="-5" dirty="0">
                <a:solidFill>
                  <a:srgbClr val="4BA6DD"/>
                </a:solidFill>
                <a:latin typeface="Open Sans"/>
                <a:cs typeface="Open Sans"/>
              </a:rPr>
              <a:t> </a:t>
            </a:r>
            <a:r>
              <a:rPr sz="5100" spc="-60" dirty="0">
                <a:solidFill>
                  <a:srgbClr val="4BA6DD"/>
                </a:solidFill>
                <a:latin typeface="Open Sans"/>
                <a:cs typeface="Open Sans"/>
              </a:rPr>
              <a:t>positive</a:t>
            </a:r>
            <a:r>
              <a:rPr sz="5100" dirty="0">
                <a:solidFill>
                  <a:srgbClr val="4BA6DD"/>
                </a:solidFill>
                <a:latin typeface="Open Sans"/>
                <a:cs typeface="Open Sans"/>
              </a:rPr>
              <a:t> </a:t>
            </a:r>
            <a:r>
              <a:rPr sz="5100" spc="-95" dirty="0">
                <a:solidFill>
                  <a:srgbClr val="4BA6DD"/>
                </a:solidFill>
                <a:latin typeface="Open Sans"/>
                <a:cs typeface="Open Sans"/>
              </a:rPr>
              <a:t>change</a:t>
            </a:r>
            <a:endParaRPr sz="5100">
              <a:latin typeface="Open Sans"/>
              <a:cs typeface="Open San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20499" y="6605958"/>
            <a:ext cx="4469130" cy="8032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100" b="1" spc="-40" dirty="0">
                <a:solidFill>
                  <a:srgbClr val="F7941E"/>
                </a:solidFill>
                <a:latin typeface="Open Sans"/>
                <a:cs typeface="Open Sans"/>
              </a:rPr>
              <a:t>Do </a:t>
            </a:r>
            <a:r>
              <a:rPr sz="5100" b="1" spc="-75" dirty="0">
                <a:solidFill>
                  <a:srgbClr val="F7941E"/>
                </a:solidFill>
                <a:latin typeface="Open Sans"/>
                <a:cs typeface="Open Sans"/>
              </a:rPr>
              <a:t>you</a:t>
            </a:r>
            <a:r>
              <a:rPr sz="5100" b="1" spc="-40" dirty="0">
                <a:solidFill>
                  <a:srgbClr val="F7941E"/>
                </a:solidFill>
                <a:latin typeface="Open Sans"/>
                <a:cs typeface="Open Sans"/>
              </a:rPr>
              <a:t> </a:t>
            </a:r>
            <a:r>
              <a:rPr sz="5100" b="1" spc="-80" dirty="0">
                <a:solidFill>
                  <a:srgbClr val="F7941E"/>
                </a:solidFill>
                <a:latin typeface="Open Sans"/>
                <a:cs typeface="Open Sans"/>
              </a:rPr>
              <a:t>agree?</a:t>
            </a:r>
            <a:endParaRPr sz="5100">
              <a:latin typeface="Open Sans"/>
              <a:cs typeface="Open Sans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178800" y="3340100"/>
            <a:ext cx="4890452" cy="4890457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27100" y="508000"/>
            <a:ext cx="14604999" cy="80772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83999" y="1396117"/>
            <a:ext cx="3503929" cy="8032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650" spc="60" baseline="-2178" dirty="0"/>
              <a:t>04</a:t>
            </a:r>
            <a:r>
              <a:rPr sz="7650" spc="412" baseline="-2178" dirty="0"/>
              <a:t> </a:t>
            </a:r>
            <a:r>
              <a:rPr sz="3000" spc="-30" dirty="0">
                <a:solidFill>
                  <a:srgbClr val="39699B"/>
                </a:solidFill>
              </a:rPr>
              <a:t>Consumption</a:t>
            </a:r>
            <a:endParaRPr sz="3000"/>
          </a:p>
        </p:txBody>
      </p:sp>
      <p:sp>
        <p:nvSpPr>
          <p:cNvPr id="3" name="object 3"/>
          <p:cNvSpPr/>
          <p:nvPr/>
        </p:nvSpPr>
        <p:spPr>
          <a:xfrm>
            <a:off x="996698" y="2330450"/>
            <a:ext cx="8948420" cy="0"/>
          </a:xfrm>
          <a:custGeom>
            <a:avLst/>
            <a:gdLst/>
            <a:ahLst/>
            <a:cxnLst/>
            <a:rect l="l" t="t" r="r" b="b"/>
            <a:pathLst>
              <a:path w="8948420">
                <a:moveTo>
                  <a:pt x="0" y="0"/>
                </a:moveTo>
                <a:lnTo>
                  <a:pt x="8947899" y="0"/>
                </a:lnTo>
              </a:path>
            </a:pathLst>
          </a:custGeom>
          <a:ln w="12700">
            <a:solidFill>
              <a:srgbClr val="3969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983999" y="2442094"/>
            <a:ext cx="2822575" cy="41173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500" b="1" dirty="0">
                <a:solidFill>
                  <a:srgbClr val="F7941E"/>
                </a:solidFill>
                <a:latin typeface="FS Emeric"/>
                <a:cs typeface="FS Emeric"/>
              </a:rPr>
              <a:t>↘</a:t>
            </a:r>
            <a:endParaRPr sz="4500">
              <a:latin typeface="FS Emeric"/>
              <a:cs typeface="FS Emeric"/>
            </a:endParaRPr>
          </a:p>
          <a:p>
            <a:pPr marL="12700">
              <a:lnSpc>
                <a:spcPct val="100000"/>
              </a:lnSpc>
            </a:pPr>
            <a:r>
              <a:rPr sz="2500" spc="-30" dirty="0">
                <a:solidFill>
                  <a:srgbClr val="58595B"/>
                </a:solidFill>
                <a:latin typeface="Open Sans"/>
                <a:cs typeface="Open Sans"/>
              </a:rPr>
              <a:t>Europeans</a:t>
            </a:r>
            <a:r>
              <a:rPr sz="2500" spc="-4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throw</a:t>
            </a:r>
            <a:endParaRPr sz="2500">
              <a:latin typeface="Open Sans"/>
              <a:cs typeface="Open Sans"/>
            </a:endParaRPr>
          </a:p>
          <a:p>
            <a:pPr marL="12700" marR="5080">
              <a:lnSpc>
                <a:spcPct val="113399"/>
              </a:lnSpc>
            </a:pP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away</a:t>
            </a:r>
            <a:r>
              <a:rPr sz="2500" spc="-1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b="1" dirty="0">
                <a:solidFill>
                  <a:srgbClr val="58595B"/>
                </a:solidFill>
                <a:latin typeface="OpenSans-ExtraBold"/>
                <a:cs typeface="OpenSans-ExtraBold"/>
              </a:rPr>
              <a:t>2</a:t>
            </a:r>
            <a:r>
              <a:rPr sz="2500" b="1" spc="-10" dirty="0">
                <a:solidFill>
                  <a:srgbClr val="58595B"/>
                </a:solidFill>
                <a:latin typeface="OpenSans-ExtraBold"/>
                <a:cs typeface="OpenSans-ExtraBold"/>
              </a:rPr>
              <a:t> </a:t>
            </a:r>
            <a:r>
              <a:rPr sz="2500" b="1" spc="-15" dirty="0">
                <a:solidFill>
                  <a:srgbClr val="58595B"/>
                </a:solidFill>
                <a:latin typeface="OpenSans-ExtraBold"/>
                <a:cs typeface="OpenSans-ExtraBold"/>
              </a:rPr>
              <a:t>million </a:t>
            </a:r>
            <a:r>
              <a:rPr sz="2500" b="1" spc="-10" dirty="0">
                <a:solidFill>
                  <a:srgbClr val="58595B"/>
                </a:solidFill>
                <a:latin typeface="OpenSans-ExtraBold"/>
                <a:cs typeface="OpenSans-ExtraBold"/>
              </a:rPr>
              <a:t> tonnes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of </a:t>
            </a:r>
            <a:r>
              <a:rPr sz="2500" spc="-5" dirty="0">
                <a:solidFill>
                  <a:srgbClr val="58595B"/>
                </a:solidFill>
                <a:latin typeface="Open Sans"/>
                <a:cs typeface="Open Sans"/>
              </a:rPr>
              <a:t>textiles </a:t>
            </a:r>
            <a:r>
              <a:rPr sz="250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each</a:t>
            </a:r>
            <a:r>
              <a:rPr sz="2500" spc="-1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65" dirty="0">
                <a:solidFill>
                  <a:srgbClr val="58595B"/>
                </a:solidFill>
                <a:latin typeface="Open Sans"/>
                <a:cs typeface="Open Sans"/>
              </a:rPr>
              <a:t>year.</a:t>
            </a:r>
            <a:r>
              <a:rPr sz="2500" spc="-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5" dirty="0">
                <a:solidFill>
                  <a:srgbClr val="58595B"/>
                </a:solidFill>
                <a:latin typeface="Open Sans"/>
                <a:cs typeface="Open Sans"/>
              </a:rPr>
              <a:t>Every </a:t>
            </a:r>
            <a:r>
              <a:rPr sz="2500" spc="1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second,</a:t>
            </a:r>
            <a:r>
              <a:rPr sz="2500" spc="-1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one </a:t>
            </a:r>
            <a:r>
              <a:rPr sz="2500" spc="-1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5" dirty="0">
                <a:solidFill>
                  <a:srgbClr val="58595B"/>
                </a:solidFill>
                <a:latin typeface="Open Sans"/>
                <a:cs typeface="Open Sans"/>
              </a:rPr>
              <a:t>garbage</a:t>
            </a:r>
            <a:r>
              <a:rPr sz="2500" spc="-10" dirty="0">
                <a:solidFill>
                  <a:srgbClr val="58595B"/>
                </a:solidFill>
                <a:latin typeface="Open Sans"/>
                <a:cs typeface="Open Sans"/>
              </a:rPr>
              <a:t> truck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of 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10" dirty="0">
                <a:solidFill>
                  <a:srgbClr val="58595B"/>
                </a:solidFill>
                <a:latin typeface="Open Sans"/>
                <a:cs typeface="Open Sans"/>
              </a:rPr>
              <a:t>textiles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is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landfilled </a:t>
            </a:r>
            <a:r>
              <a:rPr sz="2500" spc="-63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or</a:t>
            </a:r>
            <a:r>
              <a:rPr sz="2500" spc="-1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burned.</a:t>
            </a:r>
            <a:endParaRPr sz="2500">
              <a:latin typeface="Open Sans"/>
              <a:cs typeface="Open San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123922" y="2442094"/>
            <a:ext cx="2502535" cy="28213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500" b="1" dirty="0">
                <a:solidFill>
                  <a:srgbClr val="F7941E"/>
                </a:solidFill>
                <a:latin typeface="FS Emeric"/>
                <a:cs typeface="FS Emeric"/>
              </a:rPr>
              <a:t>↘</a:t>
            </a:r>
            <a:endParaRPr sz="4500">
              <a:latin typeface="FS Emeric"/>
              <a:cs typeface="FS Emeric"/>
            </a:endParaRPr>
          </a:p>
          <a:p>
            <a:pPr marL="12700">
              <a:lnSpc>
                <a:spcPct val="100000"/>
              </a:lnSpc>
            </a:pPr>
            <a:r>
              <a:rPr sz="2500" spc="-25" dirty="0">
                <a:solidFill>
                  <a:srgbClr val="58595B"/>
                </a:solidFill>
                <a:latin typeface="Open Sans"/>
                <a:cs typeface="Open Sans"/>
              </a:rPr>
              <a:t>Globally,</a:t>
            </a:r>
            <a:r>
              <a:rPr sz="2500" spc="-4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b="1" spc="5" dirty="0">
                <a:solidFill>
                  <a:srgbClr val="58595B"/>
                </a:solidFill>
                <a:latin typeface="OpenSans-ExtraBold"/>
                <a:cs typeface="OpenSans-ExtraBold"/>
              </a:rPr>
              <a:t>70%</a:t>
            </a:r>
            <a:endParaRPr sz="2500">
              <a:latin typeface="OpenSans-ExtraBold"/>
              <a:cs typeface="OpenSans-ExtraBold"/>
            </a:endParaRPr>
          </a:p>
          <a:p>
            <a:pPr marL="12700" marR="5080">
              <a:lnSpc>
                <a:spcPct val="113399"/>
              </a:lnSpc>
            </a:pP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of our donated 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clothes</a:t>
            </a:r>
            <a:r>
              <a:rPr sz="2500" spc="-1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5" dirty="0">
                <a:solidFill>
                  <a:srgbClr val="58595B"/>
                </a:solidFill>
                <a:latin typeface="Open Sans"/>
                <a:cs typeface="Open Sans"/>
              </a:rPr>
              <a:t>area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5" dirty="0">
                <a:solidFill>
                  <a:srgbClr val="58595B"/>
                </a:solidFill>
                <a:latin typeface="Open Sans"/>
                <a:cs typeface="Open Sans"/>
              </a:rPr>
              <a:t>exported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to </a:t>
            </a:r>
            <a:r>
              <a:rPr sz="2500" spc="-5" dirty="0">
                <a:solidFill>
                  <a:srgbClr val="58595B"/>
                </a:solidFill>
                <a:latin typeface="Open Sans"/>
                <a:cs typeface="Open Sans"/>
              </a:rPr>
              <a:t>Sub- </a:t>
            </a:r>
            <a:r>
              <a:rPr sz="2500" spc="-64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Saharan</a:t>
            </a:r>
            <a:r>
              <a:rPr sz="2500" spc="-2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5" dirty="0">
                <a:solidFill>
                  <a:srgbClr val="58595B"/>
                </a:solidFill>
                <a:latin typeface="Open Sans"/>
                <a:cs typeface="Open Sans"/>
              </a:rPr>
              <a:t>Africa.</a:t>
            </a:r>
            <a:endParaRPr sz="2500">
              <a:latin typeface="Open Sans"/>
              <a:cs typeface="Open San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023098" y="2432565"/>
            <a:ext cx="2898140" cy="36855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500" b="1" dirty="0">
                <a:solidFill>
                  <a:srgbClr val="F7941E"/>
                </a:solidFill>
                <a:latin typeface="FS Emeric"/>
                <a:cs typeface="FS Emeric"/>
              </a:rPr>
              <a:t>↘</a:t>
            </a:r>
            <a:endParaRPr sz="4500">
              <a:latin typeface="FS Emeric"/>
              <a:cs typeface="FS Emeric"/>
            </a:endParaRPr>
          </a:p>
          <a:p>
            <a:pPr marL="12700">
              <a:lnSpc>
                <a:spcPct val="100000"/>
              </a:lnSpc>
            </a:pP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Around</a:t>
            </a:r>
            <a:r>
              <a:rPr sz="2500" spc="-2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b="1" spc="-10" dirty="0">
                <a:solidFill>
                  <a:srgbClr val="58595B"/>
                </a:solidFill>
                <a:latin typeface="OpenSans-ExtraBold"/>
                <a:cs typeface="OpenSans-ExtraBold"/>
              </a:rPr>
              <a:t>half</a:t>
            </a:r>
            <a:r>
              <a:rPr sz="2500" b="1" spc="-20" dirty="0">
                <a:solidFill>
                  <a:srgbClr val="58595B"/>
                </a:solidFill>
                <a:latin typeface="OpenSans-ExtraBold"/>
                <a:cs typeface="OpenSans-ExtraBold"/>
              </a:rPr>
              <a:t> </a:t>
            </a:r>
            <a:r>
              <a:rPr sz="2500" b="1" spc="-10" dirty="0">
                <a:solidFill>
                  <a:srgbClr val="58595B"/>
                </a:solidFill>
                <a:latin typeface="OpenSans-ExtraBold"/>
                <a:cs typeface="OpenSans-ExtraBold"/>
              </a:rPr>
              <a:t>of</a:t>
            </a:r>
            <a:endParaRPr sz="2500">
              <a:latin typeface="OpenSans-ExtraBold"/>
              <a:cs typeface="OpenSans-ExtraBold"/>
            </a:endParaRPr>
          </a:p>
          <a:p>
            <a:pPr marL="12700" marR="393700">
              <a:lnSpc>
                <a:spcPct val="113399"/>
              </a:lnSpc>
            </a:pPr>
            <a:r>
              <a:rPr sz="2500" b="1" spc="-5" dirty="0">
                <a:solidFill>
                  <a:srgbClr val="58595B"/>
                </a:solidFill>
                <a:latin typeface="OpenSans-ExtraBold"/>
                <a:cs typeface="OpenSans-ExtraBold"/>
              </a:rPr>
              <a:t>these</a:t>
            </a:r>
            <a:r>
              <a:rPr sz="2500" b="1" dirty="0">
                <a:solidFill>
                  <a:srgbClr val="58595B"/>
                </a:solidFill>
                <a:latin typeface="OpenSans-ExtraBold"/>
                <a:cs typeface="OpenSans-ExtraBold"/>
              </a:rPr>
              <a:t> </a:t>
            </a:r>
            <a:r>
              <a:rPr sz="2500" b="1" spc="-5" dirty="0">
                <a:solidFill>
                  <a:srgbClr val="58595B"/>
                </a:solidFill>
                <a:latin typeface="OpenSans-ExtraBold"/>
                <a:cs typeface="OpenSans-ExtraBold"/>
              </a:rPr>
              <a:t>end</a:t>
            </a:r>
            <a:r>
              <a:rPr sz="2500" b="1" spc="635" dirty="0">
                <a:solidFill>
                  <a:srgbClr val="58595B"/>
                </a:solidFill>
                <a:latin typeface="OpenSans-ExtraBold"/>
                <a:cs typeface="OpenSans-ExtraBold"/>
              </a:rPr>
              <a:t> </a:t>
            </a:r>
            <a:r>
              <a:rPr sz="2500" b="1" spc="-5" dirty="0">
                <a:solidFill>
                  <a:srgbClr val="58595B"/>
                </a:solidFill>
                <a:latin typeface="OpenSans-ExtraBold"/>
                <a:cs typeface="OpenSans-ExtraBold"/>
              </a:rPr>
              <a:t>up </a:t>
            </a:r>
            <a:r>
              <a:rPr sz="2500" b="1" dirty="0">
                <a:solidFill>
                  <a:srgbClr val="58595B"/>
                </a:solidFill>
                <a:latin typeface="OpenSans-ExtraBold"/>
                <a:cs typeface="OpenSans-ExtraBold"/>
              </a:rPr>
              <a:t> </a:t>
            </a:r>
            <a:r>
              <a:rPr sz="2500" b="1" spc="-5" dirty="0">
                <a:solidFill>
                  <a:srgbClr val="58595B"/>
                </a:solidFill>
                <a:latin typeface="OpenSans-ExtraBold"/>
                <a:cs typeface="OpenSans-ExtraBold"/>
              </a:rPr>
              <a:t>in</a:t>
            </a:r>
            <a:r>
              <a:rPr sz="2500" b="1" spc="-25" dirty="0">
                <a:solidFill>
                  <a:srgbClr val="58595B"/>
                </a:solidFill>
                <a:latin typeface="OpenSans-ExtraBold"/>
                <a:cs typeface="OpenSans-ExtraBold"/>
              </a:rPr>
              <a:t> </a:t>
            </a:r>
            <a:r>
              <a:rPr sz="2500" b="1" spc="-10" dirty="0">
                <a:solidFill>
                  <a:srgbClr val="58595B"/>
                </a:solidFill>
                <a:latin typeface="OpenSans-ExtraBold"/>
                <a:cs typeface="OpenSans-ExtraBold"/>
              </a:rPr>
              <a:t>local</a:t>
            </a:r>
            <a:r>
              <a:rPr sz="2500" b="1" spc="-25" dirty="0">
                <a:solidFill>
                  <a:srgbClr val="58595B"/>
                </a:solidFill>
                <a:latin typeface="OpenSans-ExtraBold"/>
                <a:cs typeface="OpenSans-ExtraBold"/>
              </a:rPr>
              <a:t> </a:t>
            </a:r>
            <a:r>
              <a:rPr sz="2500" b="1" spc="-10" dirty="0">
                <a:solidFill>
                  <a:srgbClr val="58595B"/>
                </a:solidFill>
                <a:latin typeface="OpenSans-ExtraBold"/>
                <a:cs typeface="OpenSans-ExtraBold"/>
              </a:rPr>
              <a:t>landfill</a:t>
            </a:r>
            <a:r>
              <a:rPr sz="2500" spc="-10" dirty="0">
                <a:solidFill>
                  <a:srgbClr val="58595B"/>
                </a:solidFill>
                <a:latin typeface="Open Sans"/>
                <a:cs typeface="Open Sans"/>
              </a:rPr>
              <a:t>,</a:t>
            </a:r>
            <a:endParaRPr sz="2500">
              <a:latin typeface="Open Sans"/>
              <a:cs typeface="Open Sans"/>
            </a:endParaRPr>
          </a:p>
          <a:p>
            <a:pPr marL="12700" marR="5080">
              <a:lnSpc>
                <a:spcPct val="113399"/>
              </a:lnSpc>
            </a:pPr>
            <a:r>
              <a:rPr sz="2500" spc="-25" dirty="0">
                <a:solidFill>
                  <a:srgbClr val="58595B"/>
                </a:solidFill>
                <a:latin typeface="Open Sans"/>
                <a:cs typeface="Open Sans"/>
              </a:rPr>
              <a:t>contaminating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their </a:t>
            </a:r>
            <a:r>
              <a:rPr sz="2500" spc="-63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5" dirty="0">
                <a:solidFill>
                  <a:srgbClr val="58595B"/>
                </a:solidFill>
                <a:latin typeface="Open Sans"/>
                <a:cs typeface="Open Sans"/>
              </a:rPr>
              <a:t>water</a:t>
            </a:r>
            <a:r>
              <a:rPr sz="2500" spc="-1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dirty="0">
                <a:solidFill>
                  <a:srgbClr val="58595B"/>
                </a:solidFill>
                <a:latin typeface="Open Sans"/>
                <a:cs typeface="Open Sans"/>
              </a:rPr>
              <a:t>systems</a:t>
            </a:r>
            <a:endParaRPr sz="2500">
              <a:latin typeface="Open Sans"/>
              <a:cs typeface="Open Sans"/>
            </a:endParaRPr>
          </a:p>
          <a:p>
            <a:pPr marL="12700" marR="67310">
              <a:lnSpc>
                <a:spcPct val="113399"/>
              </a:lnSpc>
            </a:pPr>
            <a:r>
              <a:rPr sz="2500" dirty="0">
                <a:solidFill>
                  <a:srgbClr val="58595B"/>
                </a:solidFill>
                <a:latin typeface="Open Sans"/>
                <a:cs typeface="Open Sans"/>
              </a:rPr>
              <a:t>with</a:t>
            </a:r>
            <a:r>
              <a:rPr sz="2500" spc="-3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30" dirty="0">
                <a:solidFill>
                  <a:srgbClr val="58595B"/>
                </a:solidFill>
                <a:latin typeface="Open Sans"/>
                <a:cs typeface="Open Sans"/>
              </a:rPr>
              <a:t>toxic</a:t>
            </a:r>
            <a:r>
              <a:rPr sz="2500" spc="-3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and</a:t>
            </a:r>
            <a:r>
              <a:rPr sz="2500" spc="-3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5" dirty="0">
                <a:solidFill>
                  <a:srgbClr val="58595B"/>
                </a:solidFill>
                <a:latin typeface="Open Sans"/>
                <a:cs typeface="Open Sans"/>
              </a:rPr>
              <a:t>non- </a:t>
            </a:r>
            <a:r>
              <a:rPr sz="2500" spc="-63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5" dirty="0">
                <a:solidFill>
                  <a:srgbClr val="58595B"/>
                </a:solidFill>
                <a:latin typeface="Open Sans"/>
                <a:cs typeface="Open Sans"/>
              </a:rPr>
              <a:t>degradable </a:t>
            </a:r>
            <a:r>
              <a:rPr sz="2500" spc="-10" dirty="0">
                <a:solidFill>
                  <a:srgbClr val="58595B"/>
                </a:solidFill>
                <a:latin typeface="Open Sans"/>
                <a:cs typeface="Open Sans"/>
              </a:rPr>
              <a:t>textiles</a:t>
            </a:r>
            <a:endParaRPr sz="2500">
              <a:latin typeface="Open Sans"/>
              <a:cs typeface="Open Sans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312400" y="2298700"/>
            <a:ext cx="5581626" cy="4051299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10299700" y="8210259"/>
            <a:ext cx="3418840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spc="-5" dirty="0">
                <a:solidFill>
                  <a:srgbClr val="414042"/>
                </a:solidFill>
                <a:latin typeface="Open Sans"/>
                <a:cs typeface="Open Sans"/>
              </a:rPr>
              <a:t>https://</a:t>
            </a:r>
            <a:r>
              <a:rPr sz="1500" spc="-5" dirty="0">
                <a:solidFill>
                  <a:srgbClr val="414042"/>
                </a:solidFill>
                <a:latin typeface="Open Sans"/>
                <a:cs typeface="Open Sans"/>
                <a:hlinkClick r:id="rId3"/>
              </a:rPr>
              <a:t>www.textilemountainfilm.com/</a:t>
            </a:r>
            <a:endParaRPr sz="1500">
              <a:latin typeface="Open Sans"/>
              <a:cs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6256000" cy="9144000"/>
          </a:xfrm>
          <a:custGeom>
            <a:avLst/>
            <a:gdLst/>
            <a:ahLst/>
            <a:cxnLst/>
            <a:rect l="l" t="t" r="r" b="b"/>
            <a:pathLst>
              <a:path w="16256000" h="9144000">
                <a:moveTo>
                  <a:pt x="16256000" y="0"/>
                </a:moveTo>
                <a:lnTo>
                  <a:pt x="0" y="0"/>
                </a:lnTo>
                <a:lnTo>
                  <a:pt x="0" y="9144000"/>
                </a:lnTo>
                <a:lnTo>
                  <a:pt x="16256000" y="9144000"/>
                </a:lnTo>
                <a:lnTo>
                  <a:pt x="16256000" y="0"/>
                </a:lnTo>
                <a:close/>
              </a:path>
            </a:pathLst>
          </a:custGeom>
          <a:solidFill>
            <a:srgbClr val="58595B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394700" y="1626516"/>
            <a:ext cx="6390499" cy="6315212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80" dirty="0"/>
              <a:t>At</a:t>
            </a:r>
            <a:r>
              <a:rPr spc="-40" dirty="0"/>
              <a:t> </a:t>
            </a:r>
            <a:r>
              <a:rPr spc="-80" dirty="0"/>
              <a:t>What</a:t>
            </a:r>
            <a:r>
              <a:rPr spc="-35" dirty="0"/>
              <a:t> </a:t>
            </a:r>
            <a:r>
              <a:rPr spc="-70" dirty="0"/>
              <a:t>Cost?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958599" y="2126135"/>
            <a:ext cx="5458460" cy="16243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90905">
              <a:lnSpc>
                <a:spcPct val="100000"/>
              </a:lnSpc>
              <a:spcBef>
                <a:spcPts val="100"/>
              </a:spcBef>
            </a:pPr>
            <a:r>
              <a:rPr sz="3400" b="1" dirty="0">
                <a:solidFill>
                  <a:srgbClr val="90CEF0"/>
                </a:solidFill>
                <a:latin typeface="FS Emeric"/>
                <a:cs typeface="FS Emeric"/>
              </a:rPr>
              <a:t>→</a:t>
            </a:r>
            <a:endParaRPr sz="3400">
              <a:latin typeface="FS Emeric"/>
              <a:cs typeface="FS Emeric"/>
            </a:endParaRPr>
          </a:p>
          <a:p>
            <a:pPr marL="12700" marR="5080">
              <a:lnSpc>
                <a:spcPct val="104200"/>
              </a:lnSpc>
            </a:pPr>
            <a:r>
              <a:rPr sz="3400" spc="-40" dirty="0">
                <a:solidFill>
                  <a:srgbClr val="F7941E"/>
                </a:solidFill>
                <a:latin typeface="Open Sans"/>
                <a:cs typeface="Open Sans"/>
              </a:rPr>
              <a:t>Rethinking</a:t>
            </a:r>
            <a:r>
              <a:rPr sz="3400" spc="-25" dirty="0">
                <a:solidFill>
                  <a:srgbClr val="F7941E"/>
                </a:solidFill>
                <a:latin typeface="Open Sans"/>
                <a:cs typeface="Open Sans"/>
              </a:rPr>
              <a:t> </a:t>
            </a:r>
            <a:r>
              <a:rPr sz="3400" spc="-20" dirty="0">
                <a:solidFill>
                  <a:srgbClr val="F7941E"/>
                </a:solidFill>
                <a:latin typeface="Open Sans"/>
                <a:cs typeface="Open Sans"/>
              </a:rPr>
              <a:t>the</a:t>
            </a:r>
            <a:r>
              <a:rPr sz="3400" spc="-25" dirty="0">
                <a:solidFill>
                  <a:srgbClr val="F7941E"/>
                </a:solidFill>
                <a:latin typeface="Open Sans"/>
                <a:cs typeface="Open Sans"/>
              </a:rPr>
              <a:t> </a:t>
            </a:r>
            <a:r>
              <a:rPr sz="3400" spc="-50" dirty="0">
                <a:solidFill>
                  <a:srgbClr val="F7941E"/>
                </a:solidFill>
                <a:latin typeface="Open Sans"/>
                <a:cs typeface="Open Sans"/>
              </a:rPr>
              <a:t>Fast-Fashion </a:t>
            </a:r>
            <a:r>
              <a:rPr sz="3400" spc="-869" dirty="0">
                <a:solidFill>
                  <a:srgbClr val="F7941E"/>
                </a:solidFill>
                <a:latin typeface="Open Sans"/>
                <a:cs typeface="Open Sans"/>
              </a:rPr>
              <a:t> </a:t>
            </a:r>
            <a:r>
              <a:rPr sz="3400" spc="-5" dirty="0">
                <a:solidFill>
                  <a:srgbClr val="F7941E"/>
                </a:solidFill>
                <a:latin typeface="Open Sans"/>
                <a:cs typeface="Open Sans"/>
              </a:rPr>
              <a:t>Industry</a:t>
            </a:r>
            <a:endParaRPr sz="3400">
              <a:latin typeface="Open Sans"/>
              <a:cs typeface="Open San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20499" y="1336423"/>
            <a:ext cx="3008630" cy="17532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1100"/>
              </a:lnSpc>
              <a:spcBef>
                <a:spcPts val="100"/>
              </a:spcBef>
            </a:pPr>
            <a:r>
              <a:rPr spc="-55" dirty="0"/>
              <a:t>What</a:t>
            </a:r>
            <a:r>
              <a:rPr spc="-80" dirty="0"/>
              <a:t> </a:t>
            </a:r>
            <a:r>
              <a:rPr spc="-95" dirty="0"/>
              <a:t>can </a:t>
            </a:r>
            <a:r>
              <a:rPr spc="-1310" dirty="0"/>
              <a:t> </a:t>
            </a:r>
            <a:r>
              <a:rPr spc="-65" dirty="0"/>
              <a:t>we</a:t>
            </a:r>
            <a:r>
              <a:rPr spc="-15" dirty="0"/>
              <a:t> </a:t>
            </a:r>
            <a:r>
              <a:rPr spc="-180" dirty="0"/>
              <a:t>do?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72000" y="1206500"/>
            <a:ext cx="7337657" cy="7321636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496800" y="889000"/>
            <a:ext cx="3022600" cy="30226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20499" y="1422608"/>
            <a:ext cx="2828290" cy="8032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0" dirty="0">
                <a:solidFill>
                  <a:srgbClr val="F7941E"/>
                </a:solidFill>
              </a:rPr>
              <a:t>In</a:t>
            </a:r>
            <a:r>
              <a:rPr spc="-85" dirty="0">
                <a:solidFill>
                  <a:srgbClr val="F7941E"/>
                </a:solidFill>
              </a:rPr>
              <a:t>n</a:t>
            </a:r>
            <a:r>
              <a:rPr spc="-135" dirty="0">
                <a:solidFill>
                  <a:srgbClr val="F7941E"/>
                </a:solidFill>
              </a:rPr>
              <a:t>o</a:t>
            </a:r>
            <a:r>
              <a:rPr spc="-105" dirty="0">
                <a:solidFill>
                  <a:srgbClr val="F7941E"/>
                </a:solidFill>
              </a:rPr>
              <a:t>va</a:t>
            </a:r>
            <a:r>
              <a:rPr spc="-95" dirty="0">
                <a:solidFill>
                  <a:srgbClr val="F7941E"/>
                </a:solidFill>
              </a:rPr>
              <a:t>t</a:t>
            </a:r>
            <a:r>
              <a:rPr dirty="0">
                <a:solidFill>
                  <a:srgbClr val="F7941E"/>
                </a:solidFill>
              </a:rPr>
              <a:t>e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49800" y="1296561"/>
            <a:ext cx="7147776" cy="7147776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3006" y="635000"/>
            <a:ext cx="14415893" cy="79375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20499" y="1336423"/>
            <a:ext cx="3850004" cy="2616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1100"/>
              </a:lnSpc>
              <a:spcBef>
                <a:spcPts val="100"/>
              </a:spcBef>
            </a:pPr>
            <a:r>
              <a:rPr sz="5100" b="1" spc="-120" dirty="0">
                <a:solidFill>
                  <a:srgbClr val="F7941E"/>
                </a:solidFill>
                <a:latin typeface="Open Sans"/>
                <a:cs typeface="Open Sans"/>
              </a:rPr>
              <a:t>C</a:t>
            </a:r>
            <a:r>
              <a:rPr sz="5100" b="1" spc="-80" dirty="0">
                <a:solidFill>
                  <a:srgbClr val="F7941E"/>
                </a:solidFill>
                <a:latin typeface="Open Sans"/>
                <a:cs typeface="Open Sans"/>
              </a:rPr>
              <a:t>o</a:t>
            </a:r>
            <a:r>
              <a:rPr sz="5100" b="1" spc="-105" dirty="0">
                <a:solidFill>
                  <a:srgbClr val="F7941E"/>
                </a:solidFill>
                <a:latin typeface="Open Sans"/>
                <a:cs typeface="Open Sans"/>
              </a:rPr>
              <a:t>l</a:t>
            </a:r>
            <a:r>
              <a:rPr sz="5100" b="1" spc="-95" dirty="0">
                <a:solidFill>
                  <a:srgbClr val="F7941E"/>
                </a:solidFill>
                <a:latin typeface="Open Sans"/>
                <a:cs typeface="Open Sans"/>
              </a:rPr>
              <a:t>l</a:t>
            </a:r>
            <a:r>
              <a:rPr sz="5100" b="1" spc="-105" dirty="0">
                <a:solidFill>
                  <a:srgbClr val="F7941E"/>
                </a:solidFill>
                <a:latin typeface="Open Sans"/>
                <a:cs typeface="Open Sans"/>
              </a:rPr>
              <a:t>a</a:t>
            </a:r>
            <a:r>
              <a:rPr sz="5100" b="1" spc="-45" dirty="0">
                <a:solidFill>
                  <a:srgbClr val="F7941E"/>
                </a:solidFill>
                <a:latin typeface="Open Sans"/>
                <a:cs typeface="Open Sans"/>
              </a:rPr>
              <a:t>b</a:t>
            </a:r>
            <a:r>
              <a:rPr sz="5100" b="1" spc="-85" dirty="0">
                <a:solidFill>
                  <a:srgbClr val="F7941E"/>
                </a:solidFill>
                <a:latin typeface="Open Sans"/>
                <a:cs typeface="Open Sans"/>
              </a:rPr>
              <a:t>o</a:t>
            </a:r>
            <a:r>
              <a:rPr sz="5100" b="1" spc="-140" dirty="0">
                <a:solidFill>
                  <a:srgbClr val="F7941E"/>
                </a:solidFill>
                <a:latin typeface="Open Sans"/>
                <a:cs typeface="Open Sans"/>
              </a:rPr>
              <a:t>r</a:t>
            </a:r>
            <a:r>
              <a:rPr sz="5100" b="1" spc="-105" dirty="0">
                <a:solidFill>
                  <a:srgbClr val="F7941E"/>
                </a:solidFill>
                <a:latin typeface="Open Sans"/>
                <a:cs typeface="Open Sans"/>
              </a:rPr>
              <a:t>a</a:t>
            </a:r>
            <a:r>
              <a:rPr sz="5100" b="1" spc="-95" dirty="0">
                <a:solidFill>
                  <a:srgbClr val="F7941E"/>
                </a:solidFill>
                <a:latin typeface="Open Sans"/>
                <a:cs typeface="Open Sans"/>
              </a:rPr>
              <a:t>t</a:t>
            </a:r>
            <a:r>
              <a:rPr sz="5100" b="1" spc="-45" dirty="0">
                <a:solidFill>
                  <a:srgbClr val="F7941E"/>
                </a:solidFill>
                <a:latin typeface="Open Sans"/>
                <a:cs typeface="Open Sans"/>
              </a:rPr>
              <a:t>e</a:t>
            </a:r>
            <a:r>
              <a:rPr sz="5100" b="1" dirty="0">
                <a:solidFill>
                  <a:srgbClr val="F7941E"/>
                </a:solidFill>
                <a:latin typeface="Open Sans"/>
                <a:cs typeface="Open Sans"/>
              </a:rPr>
              <a:t>,  </a:t>
            </a:r>
            <a:r>
              <a:rPr sz="5100" b="1" spc="-90" dirty="0">
                <a:solidFill>
                  <a:srgbClr val="F7941E"/>
                </a:solidFill>
                <a:latin typeface="Open Sans"/>
                <a:cs typeface="Open Sans"/>
              </a:rPr>
              <a:t>Create</a:t>
            </a:r>
            <a:r>
              <a:rPr sz="5100" b="1" spc="-30" dirty="0">
                <a:solidFill>
                  <a:srgbClr val="F7941E"/>
                </a:solidFill>
                <a:latin typeface="Open Sans"/>
                <a:cs typeface="Open Sans"/>
              </a:rPr>
              <a:t> </a:t>
            </a:r>
            <a:r>
              <a:rPr sz="5100" b="1" spc="-60" dirty="0">
                <a:solidFill>
                  <a:srgbClr val="F7941E"/>
                </a:solidFill>
                <a:latin typeface="Open Sans"/>
                <a:cs typeface="Open Sans"/>
              </a:rPr>
              <a:t>and </a:t>
            </a:r>
            <a:r>
              <a:rPr sz="5100" b="1" spc="-55" dirty="0">
                <a:solidFill>
                  <a:srgbClr val="F7941E"/>
                </a:solidFill>
                <a:latin typeface="Open Sans"/>
                <a:cs typeface="Open Sans"/>
              </a:rPr>
              <a:t> </a:t>
            </a:r>
            <a:r>
              <a:rPr sz="5100" b="1" spc="-90" dirty="0">
                <a:solidFill>
                  <a:srgbClr val="F7941E"/>
                </a:solidFill>
                <a:latin typeface="Open Sans"/>
                <a:cs typeface="Open Sans"/>
              </a:rPr>
              <a:t>Innovate</a:t>
            </a:r>
            <a:endParaRPr sz="5100">
              <a:latin typeface="Open Sans"/>
              <a:cs typeface="Open Sans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76700" y="1943100"/>
            <a:ext cx="6845299" cy="6845299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5702300" y="1330073"/>
            <a:ext cx="3585845" cy="43446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076325">
              <a:lnSpc>
                <a:spcPct val="111100"/>
              </a:lnSpc>
              <a:spcBef>
                <a:spcPts val="100"/>
              </a:spcBef>
            </a:pPr>
            <a:r>
              <a:rPr sz="5100" b="1" spc="-135" dirty="0">
                <a:solidFill>
                  <a:srgbClr val="4BA6DD"/>
                </a:solidFill>
                <a:latin typeface="Open Sans"/>
                <a:cs typeface="Open Sans"/>
              </a:rPr>
              <a:t>R</a:t>
            </a:r>
            <a:r>
              <a:rPr sz="5100" b="1" spc="-30" dirty="0">
                <a:solidFill>
                  <a:srgbClr val="4BA6DD"/>
                </a:solidFill>
                <a:latin typeface="Open Sans"/>
                <a:cs typeface="Open Sans"/>
              </a:rPr>
              <a:t>e</a:t>
            </a:r>
            <a:r>
              <a:rPr sz="5100" b="1" spc="-100" dirty="0">
                <a:solidFill>
                  <a:srgbClr val="4BA6DD"/>
                </a:solidFill>
                <a:latin typeface="Open Sans"/>
                <a:cs typeface="Open Sans"/>
              </a:rPr>
              <a:t>d</a:t>
            </a:r>
            <a:r>
              <a:rPr sz="5100" b="1" spc="-70" dirty="0">
                <a:solidFill>
                  <a:srgbClr val="4BA6DD"/>
                </a:solidFill>
                <a:latin typeface="Open Sans"/>
                <a:cs typeface="Open Sans"/>
              </a:rPr>
              <a:t>u</a:t>
            </a:r>
            <a:r>
              <a:rPr sz="5100" b="1" spc="-100" dirty="0">
                <a:solidFill>
                  <a:srgbClr val="4BA6DD"/>
                </a:solidFill>
                <a:latin typeface="Open Sans"/>
                <a:cs typeface="Open Sans"/>
              </a:rPr>
              <a:t>c</a:t>
            </a:r>
            <a:r>
              <a:rPr sz="5100" b="1" spc="-45" dirty="0">
                <a:solidFill>
                  <a:srgbClr val="4BA6DD"/>
                </a:solidFill>
                <a:latin typeface="Open Sans"/>
                <a:cs typeface="Open Sans"/>
              </a:rPr>
              <a:t>e</a:t>
            </a:r>
            <a:r>
              <a:rPr sz="5100" b="1" dirty="0">
                <a:solidFill>
                  <a:srgbClr val="4BA6DD"/>
                </a:solidFill>
                <a:latin typeface="Open Sans"/>
                <a:cs typeface="Open Sans"/>
              </a:rPr>
              <a:t>.  </a:t>
            </a:r>
            <a:r>
              <a:rPr sz="5100" b="1" spc="-200" dirty="0">
                <a:solidFill>
                  <a:srgbClr val="4BA6DD"/>
                </a:solidFill>
                <a:latin typeface="Open Sans"/>
                <a:cs typeface="Open Sans"/>
              </a:rPr>
              <a:t>Repair.</a:t>
            </a:r>
            <a:endParaRPr sz="5100">
              <a:latin typeface="Open Sans"/>
              <a:cs typeface="Open Sans"/>
            </a:endParaRPr>
          </a:p>
          <a:p>
            <a:pPr marL="12700" marR="5080">
              <a:lnSpc>
                <a:spcPct val="111100"/>
              </a:lnSpc>
            </a:pPr>
            <a:r>
              <a:rPr sz="5100" b="1" spc="-60" dirty="0">
                <a:solidFill>
                  <a:srgbClr val="4BA6DD"/>
                </a:solidFill>
                <a:latin typeface="Open Sans"/>
                <a:cs typeface="Open Sans"/>
              </a:rPr>
              <a:t>Reuse. </a:t>
            </a:r>
            <a:r>
              <a:rPr sz="5100" b="1" spc="-55" dirty="0">
                <a:solidFill>
                  <a:srgbClr val="4BA6DD"/>
                </a:solidFill>
                <a:latin typeface="Open Sans"/>
                <a:cs typeface="Open Sans"/>
              </a:rPr>
              <a:t> Recycle </a:t>
            </a:r>
            <a:r>
              <a:rPr sz="5100" b="1" spc="-50" dirty="0">
                <a:solidFill>
                  <a:srgbClr val="4BA6DD"/>
                </a:solidFill>
                <a:latin typeface="Open Sans"/>
                <a:cs typeface="Open Sans"/>
              </a:rPr>
              <a:t> </a:t>
            </a:r>
            <a:r>
              <a:rPr sz="5100" b="1" dirty="0">
                <a:solidFill>
                  <a:srgbClr val="4BA6DD"/>
                </a:solidFill>
                <a:latin typeface="Open Sans"/>
                <a:cs typeface="Open Sans"/>
              </a:rPr>
              <a:t>R</a:t>
            </a:r>
            <a:r>
              <a:rPr sz="5100" b="1" spc="-45" dirty="0">
                <a:solidFill>
                  <a:srgbClr val="4BA6DD"/>
                </a:solidFill>
                <a:latin typeface="Open Sans"/>
                <a:cs typeface="Open Sans"/>
              </a:rPr>
              <a:t>E</a:t>
            </a:r>
            <a:r>
              <a:rPr sz="5100" b="1" spc="-90" dirty="0">
                <a:solidFill>
                  <a:srgbClr val="4BA6DD"/>
                </a:solidFill>
                <a:latin typeface="Open Sans"/>
                <a:cs typeface="Open Sans"/>
              </a:rPr>
              <a:t>I</a:t>
            </a:r>
            <a:r>
              <a:rPr sz="5100" b="1" spc="-5" dirty="0">
                <a:solidFill>
                  <a:srgbClr val="4BA6DD"/>
                </a:solidFill>
                <a:latin typeface="Open Sans"/>
                <a:cs typeface="Open Sans"/>
              </a:rPr>
              <a:t>M</a:t>
            </a:r>
            <a:r>
              <a:rPr sz="5100" b="1" spc="-145" dirty="0">
                <a:solidFill>
                  <a:srgbClr val="4BA6DD"/>
                </a:solidFill>
                <a:latin typeface="Open Sans"/>
                <a:cs typeface="Open Sans"/>
              </a:rPr>
              <a:t>A</a:t>
            </a:r>
            <a:r>
              <a:rPr sz="5100" b="1" spc="-75" dirty="0">
                <a:solidFill>
                  <a:srgbClr val="4BA6DD"/>
                </a:solidFill>
                <a:latin typeface="Open Sans"/>
                <a:cs typeface="Open Sans"/>
              </a:rPr>
              <a:t>G</a:t>
            </a:r>
            <a:r>
              <a:rPr sz="5100" b="1" spc="-90" dirty="0">
                <a:solidFill>
                  <a:srgbClr val="4BA6DD"/>
                </a:solidFill>
                <a:latin typeface="Open Sans"/>
                <a:cs typeface="Open Sans"/>
              </a:rPr>
              <a:t>INE</a:t>
            </a:r>
            <a:endParaRPr sz="5100">
              <a:latin typeface="Open Sans"/>
              <a:cs typeface="Open Sans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1303000" y="1255958"/>
            <a:ext cx="480059" cy="711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500" dirty="0">
                <a:solidFill>
                  <a:srgbClr val="84C2EA"/>
                </a:solidFill>
                <a:latin typeface="FS Emeric"/>
                <a:cs typeface="FS Emeric"/>
              </a:rPr>
              <a:t>↘</a:t>
            </a:r>
            <a:endParaRPr sz="4500">
              <a:latin typeface="FS Emeric"/>
              <a:cs typeface="FS Emeric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303000" y="1890842"/>
            <a:ext cx="3985895" cy="34823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218440">
              <a:lnSpc>
                <a:spcPct val="113399"/>
              </a:lnSpc>
              <a:spcBef>
                <a:spcPts val="100"/>
              </a:spcBef>
            </a:pPr>
            <a:r>
              <a:rPr sz="2500" spc="-30" dirty="0">
                <a:solidFill>
                  <a:srgbClr val="58595B"/>
                </a:solidFill>
                <a:latin typeface="Open Sans"/>
                <a:cs typeface="Open Sans"/>
              </a:rPr>
              <a:t>Create</a:t>
            </a:r>
            <a:r>
              <a:rPr sz="2500" spc="58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dirty="0">
                <a:solidFill>
                  <a:srgbClr val="58595B"/>
                </a:solidFill>
                <a:latin typeface="Open Sans"/>
                <a:cs typeface="Open Sans"/>
              </a:rPr>
              <a:t>a </a:t>
            </a:r>
            <a:r>
              <a:rPr sz="2500" spc="-10" dirty="0">
                <a:solidFill>
                  <a:srgbClr val="58595B"/>
                </a:solidFill>
                <a:latin typeface="Open Sans"/>
                <a:cs typeface="Open Sans"/>
              </a:rPr>
              <a:t>new </a:t>
            </a:r>
            <a:r>
              <a:rPr sz="2500" spc="-30" dirty="0">
                <a:solidFill>
                  <a:srgbClr val="58595B"/>
                </a:solidFill>
                <a:latin typeface="Open Sans"/>
                <a:cs typeface="Open Sans"/>
              </a:rPr>
              <a:t>challenge </a:t>
            </a:r>
            <a:r>
              <a:rPr sz="2500" spc="-2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or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phone</a:t>
            </a:r>
            <a:r>
              <a:rPr sz="2500" spc="-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30" dirty="0">
                <a:solidFill>
                  <a:srgbClr val="58595B"/>
                </a:solidFill>
                <a:latin typeface="Open Sans"/>
                <a:cs typeface="Open Sans"/>
              </a:rPr>
              <a:t>app,</a:t>
            </a:r>
            <a:r>
              <a:rPr sz="2500" spc="-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dirty="0">
                <a:solidFill>
                  <a:srgbClr val="58595B"/>
                </a:solidFill>
                <a:latin typeface="Open Sans"/>
                <a:cs typeface="Open Sans"/>
              </a:rPr>
              <a:t>a</a:t>
            </a:r>
            <a:r>
              <a:rPr sz="2500" spc="-1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clever 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5" dirty="0">
                <a:solidFill>
                  <a:srgbClr val="58595B"/>
                </a:solidFill>
                <a:latin typeface="Open Sans"/>
                <a:cs typeface="Open Sans"/>
              </a:rPr>
              <a:t>advertisement, 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or even </a:t>
            </a:r>
            <a:r>
              <a:rPr sz="2500" dirty="0">
                <a:solidFill>
                  <a:srgbClr val="58595B"/>
                </a:solidFill>
                <a:latin typeface="Open Sans"/>
                <a:cs typeface="Open Sans"/>
              </a:rPr>
              <a:t>a </a:t>
            </a:r>
            <a:r>
              <a:rPr sz="2500" spc="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local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swapshop,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dirty="0">
                <a:solidFill>
                  <a:srgbClr val="58595B"/>
                </a:solidFill>
                <a:latin typeface="Open Sans"/>
                <a:cs typeface="Open Sans"/>
              </a:rPr>
              <a:t>creativity</a:t>
            </a:r>
            <a:endParaRPr sz="2500">
              <a:latin typeface="Open Sans"/>
              <a:cs typeface="Open Sans"/>
            </a:endParaRPr>
          </a:p>
          <a:p>
            <a:pPr marL="12700" marR="5080">
              <a:lnSpc>
                <a:spcPct val="113399"/>
              </a:lnSpc>
            </a:pPr>
            <a:r>
              <a:rPr sz="2500" spc="-25" dirty="0">
                <a:solidFill>
                  <a:srgbClr val="58595B"/>
                </a:solidFill>
                <a:latin typeface="Open Sans"/>
                <a:cs typeface="Open Sans"/>
              </a:rPr>
              <a:t>around</a:t>
            </a:r>
            <a:r>
              <a:rPr sz="2500" spc="-1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30" dirty="0">
                <a:solidFill>
                  <a:srgbClr val="58595B"/>
                </a:solidFill>
                <a:latin typeface="Open Sans"/>
                <a:cs typeface="Open Sans"/>
              </a:rPr>
              <a:t>reusing</a:t>
            </a:r>
            <a:r>
              <a:rPr sz="2500" spc="-1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clothes</a:t>
            </a:r>
            <a:r>
              <a:rPr sz="2500" spc="-1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can </a:t>
            </a:r>
            <a:r>
              <a:rPr sz="2500" spc="-63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help </a:t>
            </a:r>
            <a:r>
              <a:rPr sz="2500" spc="-25" dirty="0">
                <a:solidFill>
                  <a:srgbClr val="58595B"/>
                </a:solidFill>
                <a:latin typeface="Open Sans"/>
                <a:cs typeface="Open Sans"/>
              </a:rPr>
              <a:t>reduce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 waste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and </a:t>
            </a:r>
            <a:r>
              <a:rPr sz="2500" spc="-5" dirty="0">
                <a:solidFill>
                  <a:srgbClr val="58595B"/>
                </a:solidFill>
                <a:latin typeface="Open Sans"/>
                <a:cs typeface="Open Sans"/>
              </a:rPr>
              <a:t>can </a:t>
            </a:r>
            <a:r>
              <a:rPr sz="2500" spc="-63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even </a:t>
            </a:r>
            <a:r>
              <a:rPr sz="2500" spc="-10" dirty="0">
                <a:solidFill>
                  <a:srgbClr val="58595B"/>
                </a:solidFill>
                <a:latin typeface="Open Sans"/>
                <a:cs typeface="Open Sans"/>
              </a:rPr>
              <a:t>turn </a:t>
            </a:r>
            <a:r>
              <a:rPr sz="2500" spc="-25" dirty="0">
                <a:solidFill>
                  <a:srgbClr val="58595B"/>
                </a:solidFill>
                <a:latin typeface="Open Sans"/>
                <a:cs typeface="Open Sans"/>
              </a:rPr>
              <a:t>into </a:t>
            </a:r>
            <a:r>
              <a:rPr sz="2500" dirty="0">
                <a:solidFill>
                  <a:srgbClr val="58595B"/>
                </a:solidFill>
                <a:latin typeface="Open Sans"/>
                <a:cs typeface="Open Sans"/>
              </a:rPr>
              <a:t>a 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profitable </a:t>
            </a:r>
            <a:r>
              <a:rPr sz="2500" spc="-1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business</a:t>
            </a:r>
            <a:r>
              <a:rPr sz="2500" spc="-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model.</a:t>
            </a:r>
            <a:endParaRPr sz="2500">
              <a:latin typeface="Open Sans"/>
              <a:cs typeface="Open San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303000" y="5830699"/>
            <a:ext cx="3902075" cy="406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Here</a:t>
            </a:r>
            <a:r>
              <a:rPr sz="2500" spc="-2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are</a:t>
            </a:r>
            <a:r>
              <a:rPr sz="2500" spc="-25" dirty="0">
                <a:solidFill>
                  <a:srgbClr val="58595B"/>
                </a:solidFill>
                <a:latin typeface="Open Sans"/>
                <a:cs typeface="Open Sans"/>
              </a:rPr>
              <a:t> more 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examples…</a:t>
            </a:r>
            <a:endParaRPr sz="2500">
              <a:latin typeface="Open Sans"/>
              <a:cs typeface="Open San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20499" y="1336423"/>
            <a:ext cx="3850004" cy="2616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1100"/>
              </a:lnSpc>
              <a:spcBef>
                <a:spcPts val="100"/>
              </a:spcBef>
            </a:pPr>
            <a:r>
              <a:rPr sz="5100" b="1" spc="-120" dirty="0">
                <a:solidFill>
                  <a:srgbClr val="F7941E"/>
                </a:solidFill>
                <a:latin typeface="Open Sans"/>
                <a:cs typeface="Open Sans"/>
              </a:rPr>
              <a:t>C</a:t>
            </a:r>
            <a:r>
              <a:rPr sz="5100" b="1" spc="-80" dirty="0">
                <a:solidFill>
                  <a:srgbClr val="F7941E"/>
                </a:solidFill>
                <a:latin typeface="Open Sans"/>
                <a:cs typeface="Open Sans"/>
              </a:rPr>
              <a:t>o</a:t>
            </a:r>
            <a:r>
              <a:rPr sz="5100" b="1" spc="-105" dirty="0">
                <a:solidFill>
                  <a:srgbClr val="F7941E"/>
                </a:solidFill>
                <a:latin typeface="Open Sans"/>
                <a:cs typeface="Open Sans"/>
              </a:rPr>
              <a:t>l</a:t>
            </a:r>
            <a:r>
              <a:rPr sz="5100" b="1" spc="-95" dirty="0">
                <a:solidFill>
                  <a:srgbClr val="F7941E"/>
                </a:solidFill>
                <a:latin typeface="Open Sans"/>
                <a:cs typeface="Open Sans"/>
              </a:rPr>
              <a:t>l</a:t>
            </a:r>
            <a:r>
              <a:rPr sz="5100" b="1" spc="-105" dirty="0">
                <a:solidFill>
                  <a:srgbClr val="F7941E"/>
                </a:solidFill>
                <a:latin typeface="Open Sans"/>
                <a:cs typeface="Open Sans"/>
              </a:rPr>
              <a:t>a</a:t>
            </a:r>
            <a:r>
              <a:rPr sz="5100" b="1" spc="-45" dirty="0">
                <a:solidFill>
                  <a:srgbClr val="F7941E"/>
                </a:solidFill>
                <a:latin typeface="Open Sans"/>
                <a:cs typeface="Open Sans"/>
              </a:rPr>
              <a:t>b</a:t>
            </a:r>
            <a:r>
              <a:rPr sz="5100" b="1" spc="-85" dirty="0">
                <a:solidFill>
                  <a:srgbClr val="F7941E"/>
                </a:solidFill>
                <a:latin typeface="Open Sans"/>
                <a:cs typeface="Open Sans"/>
              </a:rPr>
              <a:t>o</a:t>
            </a:r>
            <a:r>
              <a:rPr sz="5100" b="1" spc="-140" dirty="0">
                <a:solidFill>
                  <a:srgbClr val="F7941E"/>
                </a:solidFill>
                <a:latin typeface="Open Sans"/>
                <a:cs typeface="Open Sans"/>
              </a:rPr>
              <a:t>r</a:t>
            </a:r>
            <a:r>
              <a:rPr sz="5100" b="1" spc="-105" dirty="0">
                <a:solidFill>
                  <a:srgbClr val="F7941E"/>
                </a:solidFill>
                <a:latin typeface="Open Sans"/>
                <a:cs typeface="Open Sans"/>
              </a:rPr>
              <a:t>a</a:t>
            </a:r>
            <a:r>
              <a:rPr sz="5100" b="1" spc="-95" dirty="0">
                <a:solidFill>
                  <a:srgbClr val="F7941E"/>
                </a:solidFill>
                <a:latin typeface="Open Sans"/>
                <a:cs typeface="Open Sans"/>
              </a:rPr>
              <a:t>t</a:t>
            </a:r>
            <a:r>
              <a:rPr sz="5100" b="1" spc="-45" dirty="0">
                <a:solidFill>
                  <a:srgbClr val="F7941E"/>
                </a:solidFill>
                <a:latin typeface="Open Sans"/>
                <a:cs typeface="Open Sans"/>
              </a:rPr>
              <a:t>e</a:t>
            </a:r>
            <a:r>
              <a:rPr sz="5100" b="1" dirty="0">
                <a:solidFill>
                  <a:srgbClr val="F7941E"/>
                </a:solidFill>
                <a:latin typeface="Open Sans"/>
                <a:cs typeface="Open Sans"/>
              </a:rPr>
              <a:t>,  </a:t>
            </a:r>
            <a:r>
              <a:rPr sz="5100" b="1" spc="-90" dirty="0">
                <a:solidFill>
                  <a:srgbClr val="F7941E"/>
                </a:solidFill>
                <a:latin typeface="Open Sans"/>
                <a:cs typeface="Open Sans"/>
              </a:rPr>
              <a:t>Create</a:t>
            </a:r>
            <a:r>
              <a:rPr sz="5100" b="1" spc="-30" dirty="0">
                <a:solidFill>
                  <a:srgbClr val="F7941E"/>
                </a:solidFill>
                <a:latin typeface="Open Sans"/>
                <a:cs typeface="Open Sans"/>
              </a:rPr>
              <a:t> </a:t>
            </a:r>
            <a:r>
              <a:rPr sz="5100" b="1" spc="-60" dirty="0">
                <a:solidFill>
                  <a:srgbClr val="F7941E"/>
                </a:solidFill>
                <a:latin typeface="Open Sans"/>
                <a:cs typeface="Open Sans"/>
              </a:rPr>
              <a:t>and </a:t>
            </a:r>
            <a:r>
              <a:rPr sz="5100" b="1" spc="-55" dirty="0">
                <a:solidFill>
                  <a:srgbClr val="F7941E"/>
                </a:solidFill>
                <a:latin typeface="Open Sans"/>
                <a:cs typeface="Open Sans"/>
              </a:rPr>
              <a:t> </a:t>
            </a:r>
            <a:r>
              <a:rPr sz="5100" b="1" spc="-90" dirty="0">
                <a:solidFill>
                  <a:srgbClr val="F7941E"/>
                </a:solidFill>
                <a:latin typeface="Open Sans"/>
                <a:cs typeface="Open Sans"/>
              </a:rPr>
              <a:t>Innovate</a:t>
            </a:r>
            <a:endParaRPr sz="5100">
              <a:latin typeface="Open Sans"/>
              <a:cs typeface="Open Sans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13400" y="1044587"/>
            <a:ext cx="3276600" cy="4959978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9512300" y="735258"/>
            <a:ext cx="480059" cy="711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500" dirty="0">
                <a:solidFill>
                  <a:srgbClr val="84C2EA"/>
                </a:solidFill>
                <a:latin typeface="FS Emeric"/>
                <a:cs typeface="FS Emeric"/>
              </a:rPr>
              <a:t>←</a:t>
            </a:r>
            <a:endParaRPr sz="4500">
              <a:latin typeface="FS Emeric"/>
              <a:cs typeface="FS Emeric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12300" y="1370142"/>
            <a:ext cx="3953510" cy="17538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3399"/>
              </a:lnSpc>
              <a:spcBef>
                <a:spcPts val="100"/>
              </a:spcBef>
            </a:pPr>
            <a:r>
              <a:rPr sz="2500" spc="-25" dirty="0">
                <a:solidFill>
                  <a:srgbClr val="58595B"/>
                </a:solidFill>
                <a:latin typeface="Open Sans"/>
                <a:cs typeface="Open Sans"/>
              </a:rPr>
              <a:t>@maisoncleo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breaks </a:t>
            </a:r>
            <a:r>
              <a:rPr sz="2500" spc="-10" dirty="0">
                <a:solidFill>
                  <a:srgbClr val="58595B"/>
                </a:solidFill>
                <a:latin typeface="Open Sans"/>
                <a:cs typeface="Open Sans"/>
              </a:rPr>
              <a:t>down </a:t>
            </a:r>
            <a:r>
              <a:rPr sz="2500" spc="-63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10" dirty="0">
                <a:solidFill>
                  <a:srgbClr val="58595B"/>
                </a:solidFill>
                <a:latin typeface="Open Sans"/>
                <a:cs typeface="Open Sans"/>
              </a:rPr>
              <a:t>the cost</a:t>
            </a:r>
            <a:r>
              <a:rPr sz="2500" spc="-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of</a:t>
            </a:r>
            <a:r>
              <a:rPr sz="2500" spc="-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5" dirty="0">
                <a:solidFill>
                  <a:srgbClr val="58595B"/>
                </a:solidFill>
                <a:latin typeface="Open Sans"/>
                <a:cs typeface="Open Sans"/>
              </a:rPr>
              <a:t>producing</a:t>
            </a:r>
            <a:endParaRPr sz="2500">
              <a:latin typeface="Open Sans"/>
              <a:cs typeface="Open Sans"/>
            </a:endParaRPr>
          </a:p>
          <a:p>
            <a:pPr marL="12700" marR="999490">
              <a:lnSpc>
                <a:spcPct val="113399"/>
              </a:lnSpc>
            </a:pP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one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garment for 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full </a:t>
            </a:r>
            <a:r>
              <a:rPr sz="2500" spc="-63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transparency</a:t>
            </a:r>
            <a:endParaRPr sz="2500">
              <a:latin typeface="Open Sans"/>
              <a:cs typeface="Open San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512300" y="6190079"/>
            <a:ext cx="6465570" cy="19570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500" b="1" dirty="0">
                <a:solidFill>
                  <a:srgbClr val="84C2EA"/>
                </a:solidFill>
                <a:latin typeface="FS Emeric"/>
                <a:cs typeface="FS Emeric"/>
              </a:rPr>
              <a:t>↑</a:t>
            </a:r>
            <a:endParaRPr sz="4500">
              <a:latin typeface="FS Emeric"/>
              <a:cs typeface="FS Emeric"/>
            </a:endParaRPr>
          </a:p>
          <a:p>
            <a:pPr marL="12700">
              <a:lnSpc>
                <a:spcPct val="100000"/>
              </a:lnSpc>
            </a:pP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@goodonyou_app</a:t>
            </a:r>
            <a:r>
              <a:rPr sz="250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has</a:t>
            </a:r>
            <a:r>
              <a:rPr sz="2500" spc="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5" dirty="0">
                <a:solidFill>
                  <a:srgbClr val="58595B"/>
                </a:solidFill>
                <a:latin typeface="Open Sans"/>
                <a:cs typeface="Open Sans"/>
              </a:rPr>
              <a:t>created</a:t>
            </a:r>
            <a:r>
              <a:rPr sz="2500" dirty="0">
                <a:solidFill>
                  <a:srgbClr val="58595B"/>
                </a:solidFill>
                <a:latin typeface="Open Sans"/>
                <a:cs typeface="Open Sans"/>
              </a:rPr>
              <a:t> a </a:t>
            </a:r>
            <a:r>
              <a:rPr sz="2500" spc="-5" dirty="0">
                <a:solidFill>
                  <a:srgbClr val="58595B"/>
                </a:solidFill>
                <a:latin typeface="Open Sans"/>
                <a:cs typeface="Open Sans"/>
              </a:rPr>
              <a:t>directory</a:t>
            </a:r>
            <a:endParaRPr sz="2500">
              <a:latin typeface="Open Sans"/>
              <a:cs typeface="Open Sans"/>
            </a:endParaRPr>
          </a:p>
          <a:p>
            <a:pPr marL="12700" marR="5080">
              <a:lnSpc>
                <a:spcPct val="113399"/>
              </a:lnSpc>
            </a:pP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of</a:t>
            </a:r>
            <a:r>
              <a:rPr sz="250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brands,</a:t>
            </a:r>
            <a:r>
              <a:rPr sz="2500" spc="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5" dirty="0">
                <a:solidFill>
                  <a:srgbClr val="58595B"/>
                </a:solidFill>
                <a:latin typeface="Open Sans"/>
                <a:cs typeface="Open Sans"/>
              </a:rPr>
              <a:t>evaluating</a:t>
            </a:r>
            <a:r>
              <a:rPr sz="250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their</a:t>
            </a:r>
            <a:r>
              <a:rPr sz="250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ethical</a:t>
            </a:r>
            <a:r>
              <a:rPr sz="250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standards </a:t>
            </a:r>
            <a:r>
              <a:rPr sz="2500" spc="-63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based</a:t>
            </a:r>
            <a:r>
              <a:rPr sz="2500" spc="-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on</a:t>
            </a:r>
            <a:r>
              <a:rPr sz="250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5" dirty="0">
                <a:solidFill>
                  <a:srgbClr val="58595B"/>
                </a:solidFill>
                <a:latin typeface="Open Sans"/>
                <a:cs typeface="Open Sans"/>
              </a:rPr>
              <a:t>research</a:t>
            </a:r>
            <a:r>
              <a:rPr sz="250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and</a:t>
            </a:r>
            <a:r>
              <a:rPr sz="250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analysis</a:t>
            </a:r>
            <a:r>
              <a:rPr sz="250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of</a:t>
            </a:r>
            <a:r>
              <a:rPr sz="2500" spc="-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10" dirty="0">
                <a:solidFill>
                  <a:srgbClr val="58595B"/>
                </a:solidFill>
                <a:latin typeface="Open Sans"/>
                <a:cs typeface="Open Sans"/>
              </a:rPr>
              <a:t>data</a:t>
            </a:r>
            <a:endParaRPr sz="2500">
              <a:latin typeface="Open Sans"/>
              <a:cs typeface="Open San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826000" y="6190079"/>
            <a:ext cx="4064000" cy="19570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500" b="1" dirty="0">
                <a:solidFill>
                  <a:srgbClr val="84C2EA"/>
                </a:solidFill>
                <a:latin typeface="FS Emeric"/>
                <a:cs typeface="FS Emeric"/>
              </a:rPr>
              <a:t>←</a:t>
            </a:r>
            <a:endParaRPr sz="4500">
              <a:latin typeface="FS Emeric"/>
              <a:cs typeface="FS Emeric"/>
            </a:endParaRPr>
          </a:p>
          <a:p>
            <a:pPr marL="12700">
              <a:lnSpc>
                <a:spcPct val="100000"/>
              </a:lnSpc>
            </a:pPr>
            <a:r>
              <a:rPr sz="2500" spc="-25" dirty="0">
                <a:solidFill>
                  <a:srgbClr val="58595B"/>
                </a:solidFill>
                <a:latin typeface="Open Sans"/>
                <a:cs typeface="Open Sans"/>
              </a:rPr>
              <a:t>@wearenuw, 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an</a:t>
            </a:r>
            <a:r>
              <a:rPr sz="2500" spc="-3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Irish</a:t>
            </a:r>
            <a:endParaRPr sz="2500">
              <a:latin typeface="Open Sans"/>
              <a:cs typeface="Open Sans"/>
            </a:endParaRPr>
          </a:p>
          <a:p>
            <a:pPr marL="12700" marR="5080">
              <a:lnSpc>
                <a:spcPct val="113399"/>
              </a:lnSpc>
            </a:pP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phone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app</a:t>
            </a:r>
            <a:r>
              <a:rPr sz="2500" spc="-1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where</a:t>
            </a:r>
            <a:r>
              <a:rPr sz="2500" spc="-1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you</a:t>
            </a:r>
            <a:r>
              <a:rPr sz="2500" spc="-1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5" dirty="0">
                <a:solidFill>
                  <a:srgbClr val="58595B"/>
                </a:solidFill>
                <a:latin typeface="Open Sans"/>
                <a:cs typeface="Open Sans"/>
              </a:rPr>
              <a:t>can </a:t>
            </a:r>
            <a:r>
              <a:rPr sz="250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borrow</a:t>
            </a:r>
            <a:r>
              <a:rPr sz="2500" spc="-1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clothes</a:t>
            </a:r>
            <a:r>
              <a:rPr sz="2500" spc="-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from</a:t>
            </a:r>
            <a:r>
              <a:rPr sz="2500" spc="-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others</a:t>
            </a:r>
            <a:endParaRPr sz="2500">
              <a:latin typeface="Open Sans"/>
              <a:cs typeface="Open Sans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933199" y="4572000"/>
            <a:ext cx="3537585" cy="3545840"/>
            <a:chOff x="933199" y="4572000"/>
            <a:chExt cx="3537585" cy="3545840"/>
          </a:xfrm>
        </p:grpSpPr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84846" y="4623638"/>
              <a:ext cx="3433913" cy="3442525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959018" y="4597819"/>
              <a:ext cx="3486150" cy="3494404"/>
            </a:xfrm>
            <a:custGeom>
              <a:avLst/>
              <a:gdLst/>
              <a:ahLst/>
              <a:cxnLst/>
              <a:rect l="l" t="t" r="r" b="b"/>
              <a:pathLst>
                <a:path w="3486150" h="3494404">
                  <a:moveTo>
                    <a:pt x="0" y="0"/>
                  </a:moveTo>
                  <a:lnTo>
                    <a:pt x="3485565" y="0"/>
                  </a:lnTo>
                  <a:lnTo>
                    <a:pt x="3485565" y="3494163"/>
                  </a:lnTo>
                  <a:lnTo>
                    <a:pt x="0" y="3494163"/>
                  </a:lnTo>
                  <a:lnTo>
                    <a:pt x="0" y="0"/>
                  </a:lnTo>
                  <a:close/>
                </a:path>
              </a:pathLst>
            </a:custGeom>
            <a:ln w="5163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1" name="object 1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550661" y="3416643"/>
            <a:ext cx="4480614" cy="2577757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3639800" y="520712"/>
            <a:ext cx="2235199" cy="2235187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6256000" cy="9144000"/>
          </a:xfrm>
          <a:custGeom>
            <a:avLst/>
            <a:gdLst/>
            <a:ahLst/>
            <a:cxnLst/>
            <a:rect l="l" t="t" r="r" b="b"/>
            <a:pathLst>
              <a:path w="16256000" h="9144000">
                <a:moveTo>
                  <a:pt x="16256000" y="0"/>
                </a:moveTo>
                <a:lnTo>
                  <a:pt x="0" y="0"/>
                </a:lnTo>
                <a:lnTo>
                  <a:pt x="0" y="9144000"/>
                </a:lnTo>
                <a:lnTo>
                  <a:pt x="16256000" y="9144000"/>
                </a:lnTo>
                <a:lnTo>
                  <a:pt x="16256000" y="0"/>
                </a:lnTo>
                <a:close/>
              </a:path>
            </a:pathLst>
          </a:custGeom>
          <a:solidFill>
            <a:srgbClr val="41404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137400" y="844550"/>
            <a:ext cx="3803650" cy="3803650"/>
          </a:xfrm>
          <a:custGeom>
            <a:avLst/>
            <a:gdLst/>
            <a:ahLst/>
            <a:cxnLst/>
            <a:rect l="l" t="t" r="r" b="b"/>
            <a:pathLst>
              <a:path w="3803650" h="3803650">
                <a:moveTo>
                  <a:pt x="1901825" y="0"/>
                </a:moveTo>
                <a:lnTo>
                  <a:pt x="1853490" y="602"/>
                </a:lnTo>
                <a:lnTo>
                  <a:pt x="1805453" y="2399"/>
                </a:lnTo>
                <a:lnTo>
                  <a:pt x="1757726" y="5377"/>
                </a:lnTo>
                <a:lnTo>
                  <a:pt x="1710325" y="9521"/>
                </a:lnTo>
                <a:lnTo>
                  <a:pt x="1663263" y="14817"/>
                </a:lnTo>
                <a:lnTo>
                  <a:pt x="1616555" y="21252"/>
                </a:lnTo>
                <a:lnTo>
                  <a:pt x="1570214" y="28810"/>
                </a:lnTo>
                <a:lnTo>
                  <a:pt x="1524256" y="37477"/>
                </a:lnTo>
                <a:lnTo>
                  <a:pt x="1478695" y="47239"/>
                </a:lnTo>
                <a:lnTo>
                  <a:pt x="1433544" y="58083"/>
                </a:lnTo>
                <a:lnTo>
                  <a:pt x="1388818" y="69993"/>
                </a:lnTo>
                <a:lnTo>
                  <a:pt x="1344532" y="82955"/>
                </a:lnTo>
                <a:lnTo>
                  <a:pt x="1300699" y="96955"/>
                </a:lnTo>
                <a:lnTo>
                  <a:pt x="1257334" y="111980"/>
                </a:lnTo>
                <a:lnTo>
                  <a:pt x="1214451" y="128013"/>
                </a:lnTo>
                <a:lnTo>
                  <a:pt x="1172064" y="145043"/>
                </a:lnTo>
                <a:lnTo>
                  <a:pt x="1130188" y="163053"/>
                </a:lnTo>
                <a:lnTo>
                  <a:pt x="1088836" y="182030"/>
                </a:lnTo>
                <a:lnTo>
                  <a:pt x="1048024" y="201959"/>
                </a:lnTo>
                <a:lnTo>
                  <a:pt x="1007765" y="222827"/>
                </a:lnTo>
                <a:lnTo>
                  <a:pt x="968074" y="244619"/>
                </a:lnTo>
                <a:lnTo>
                  <a:pt x="928964" y="267321"/>
                </a:lnTo>
                <a:lnTo>
                  <a:pt x="890451" y="290918"/>
                </a:lnTo>
                <a:lnTo>
                  <a:pt x="852547" y="315396"/>
                </a:lnTo>
                <a:lnTo>
                  <a:pt x="815269" y="340742"/>
                </a:lnTo>
                <a:lnTo>
                  <a:pt x="778629" y="366940"/>
                </a:lnTo>
                <a:lnTo>
                  <a:pt x="742643" y="393977"/>
                </a:lnTo>
                <a:lnTo>
                  <a:pt x="707324" y="421838"/>
                </a:lnTo>
                <a:lnTo>
                  <a:pt x="672686" y="450509"/>
                </a:lnTo>
                <a:lnTo>
                  <a:pt x="638745" y="479975"/>
                </a:lnTo>
                <a:lnTo>
                  <a:pt x="605514" y="510223"/>
                </a:lnTo>
                <a:lnTo>
                  <a:pt x="573007" y="541239"/>
                </a:lnTo>
                <a:lnTo>
                  <a:pt x="541239" y="573007"/>
                </a:lnTo>
                <a:lnTo>
                  <a:pt x="510223" y="605514"/>
                </a:lnTo>
                <a:lnTo>
                  <a:pt x="479975" y="638745"/>
                </a:lnTo>
                <a:lnTo>
                  <a:pt x="450509" y="672686"/>
                </a:lnTo>
                <a:lnTo>
                  <a:pt x="421838" y="707324"/>
                </a:lnTo>
                <a:lnTo>
                  <a:pt x="393977" y="742643"/>
                </a:lnTo>
                <a:lnTo>
                  <a:pt x="366940" y="778629"/>
                </a:lnTo>
                <a:lnTo>
                  <a:pt x="340742" y="815269"/>
                </a:lnTo>
                <a:lnTo>
                  <a:pt x="315396" y="852547"/>
                </a:lnTo>
                <a:lnTo>
                  <a:pt x="290918" y="890451"/>
                </a:lnTo>
                <a:lnTo>
                  <a:pt x="267321" y="928964"/>
                </a:lnTo>
                <a:lnTo>
                  <a:pt x="244619" y="968074"/>
                </a:lnTo>
                <a:lnTo>
                  <a:pt x="222827" y="1007765"/>
                </a:lnTo>
                <a:lnTo>
                  <a:pt x="201959" y="1048024"/>
                </a:lnTo>
                <a:lnTo>
                  <a:pt x="182030" y="1088836"/>
                </a:lnTo>
                <a:lnTo>
                  <a:pt x="163053" y="1130188"/>
                </a:lnTo>
                <a:lnTo>
                  <a:pt x="145043" y="1172064"/>
                </a:lnTo>
                <a:lnTo>
                  <a:pt x="128013" y="1214451"/>
                </a:lnTo>
                <a:lnTo>
                  <a:pt x="111980" y="1257334"/>
                </a:lnTo>
                <a:lnTo>
                  <a:pt x="96955" y="1300699"/>
                </a:lnTo>
                <a:lnTo>
                  <a:pt x="82955" y="1344532"/>
                </a:lnTo>
                <a:lnTo>
                  <a:pt x="69993" y="1388818"/>
                </a:lnTo>
                <a:lnTo>
                  <a:pt x="58083" y="1433544"/>
                </a:lnTo>
                <a:lnTo>
                  <a:pt x="47239" y="1478695"/>
                </a:lnTo>
                <a:lnTo>
                  <a:pt x="37477" y="1524256"/>
                </a:lnTo>
                <a:lnTo>
                  <a:pt x="28810" y="1570214"/>
                </a:lnTo>
                <a:lnTo>
                  <a:pt x="21252" y="1616555"/>
                </a:lnTo>
                <a:lnTo>
                  <a:pt x="14817" y="1663263"/>
                </a:lnTo>
                <a:lnTo>
                  <a:pt x="9521" y="1710325"/>
                </a:lnTo>
                <a:lnTo>
                  <a:pt x="5377" y="1757726"/>
                </a:lnTo>
                <a:lnTo>
                  <a:pt x="2399" y="1805453"/>
                </a:lnTo>
                <a:lnTo>
                  <a:pt x="602" y="1853490"/>
                </a:lnTo>
                <a:lnTo>
                  <a:pt x="0" y="1901825"/>
                </a:lnTo>
                <a:lnTo>
                  <a:pt x="602" y="1950159"/>
                </a:lnTo>
                <a:lnTo>
                  <a:pt x="2399" y="1998196"/>
                </a:lnTo>
                <a:lnTo>
                  <a:pt x="5377" y="2045923"/>
                </a:lnTo>
                <a:lnTo>
                  <a:pt x="9521" y="2093324"/>
                </a:lnTo>
                <a:lnTo>
                  <a:pt x="14817" y="2140386"/>
                </a:lnTo>
                <a:lnTo>
                  <a:pt x="21252" y="2187094"/>
                </a:lnTo>
                <a:lnTo>
                  <a:pt x="28810" y="2233435"/>
                </a:lnTo>
                <a:lnTo>
                  <a:pt x="37477" y="2279393"/>
                </a:lnTo>
                <a:lnTo>
                  <a:pt x="47239" y="2324954"/>
                </a:lnTo>
                <a:lnTo>
                  <a:pt x="58083" y="2370105"/>
                </a:lnTo>
                <a:lnTo>
                  <a:pt x="69993" y="2414831"/>
                </a:lnTo>
                <a:lnTo>
                  <a:pt x="82955" y="2459117"/>
                </a:lnTo>
                <a:lnTo>
                  <a:pt x="96955" y="2502950"/>
                </a:lnTo>
                <a:lnTo>
                  <a:pt x="111980" y="2546315"/>
                </a:lnTo>
                <a:lnTo>
                  <a:pt x="128013" y="2589198"/>
                </a:lnTo>
                <a:lnTo>
                  <a:pt x="145043" y="2631585"/>
                </a:lnTo>
                <a:lnTo>
                  <a:pt x="163053" y="2673461"/>
                </a:lnTo>
                <a:lnTo>
                  <a:pt x="182030" y="2714813"/>
                </a:lnTo>
                <a:lnTo>
                  <a:pt x="201959" y="2755625"/>
                </a:lnTo>
                <a:lnTo>
                  <a:pt x="222827" y="2795884"/>
                </a:lnTo>
                <a:lnTo>
                  <a:pt x="244619" y="2835575"/>
                </a:lnTo>
                <a:lnTo>
                  <a:pt x="267321" y="2874685"/>
                </a:lnTo>
                <a:lnTo>
                  <a:pt x="290918" y="2913198"/>
                </a:lnTo>
                <a:lnTo>
                  <a:pt x="315396" y="2951102"/>
                </a:lnTo>
                <a:lnTo>
                  <a:pt x="340742" y="2988380"/>
                </a:lnTo>
                <a:lnTo>
                  <a:pt x="366940" y="3025020"/>
                </a:lnTo>
                <a:lnTo>
                  <a:pt x="393977" y="3061006"/>
                </a:lnTo>
                <a:lnTo>
                  <a:pt x="421838" y="3096325"/>
                </a:lnTo>
                <a:lnTo>
                  <a:pt x="450509" y="3130963"/>
                </a:lnTo>
                <a:lnTo>
                  <a:pt x="479975" y="3164904"/>
                </a:lnTo>
                <a:lnTo>
                  <a:pt x="510223" y="3198135"/>
                </a:lnTo>
                <a:lnTo>
                  <a:pt x="541239" y="3230642"/>
                </a:lnTo>
                <a:lnTo>
                  <a:pt x="573007" y="3262410"/>
                </a:lnTo>
                <a:lnTo>
                  <a:pt x="605514" y="3293426"/>
                </a:lnTo>
                <a:lnTo>
                  <a:pt x="638745" y="3323674"/>
                </a:lnTo>
                <a:lnTo>
                  <a:pt x="672686" y="3353140"/>
                </a:lnTo>
                <a:lnTo>
                  <a:pt x="707324" y="3381811"/>
                </a:lnTo>
                <a:lnTo>
                  <a:pt x="742643" y="3409672"/>
                </a:lnTo>
                <a:lnTo>
                  <a:pt x="778629" y="3436709"/>
                </a:lnTo>
                <a:lnTo>
                  <a:pt x="815269" y="3462907"/>
                </a:lnTo>
                <a:lnTo>
                  <a:pt x="852547" y="3488253"/>
                </a:lnTo>
                <a:lnTo>
                  <a:pt x="890451" y="3512731"/>
                </a:lnTo>
                <a:lnTo>
                  <a:pt x="928964" y="3536328"/>
                </a:lnTo>
                <a:lnTo>
                  <a:pt x="968074" y="3559030"/>
                </a:lnTo>
                <a:lnTo>
                  <a:pt x="1007765" y="3580822"/>
                </a:lnTo>
                <a:lnTo>
                  <a:pt x="1048024" y="3601690"/>
                </a:lnTo>
                <a:lnTo>
                  <a:pt x="1088836" y="3621619"/>
                </a:lnTo>
                <a:lnTo>
                  <a:pt x="1130188" y="3640596"/>
                </a:lnTo>
                <a:lnTo>
                  <a:pt x="1172064" y="3658606"/>
                </a:lnTo>
                <a:lnTo>
                  <a:pt x="1214451" y="3675636"/>
                </a:lnTo>
                <a:lnTo>
                  <a:pt x="1257334" y="3691669"/>
                </a:lnTo>
                <a:lnTo>
                  <a:pt x="1300699" y="3706694"/>
                </a:lnTo>
                <a:lnTo>
                  <a:pt x="1344532" y="3720694"/>
                </a:lnTo>
                <a:lnTo>
                  <a:pt x="1388818" y="3733656"/>
                </a:lnTo>
                <a:lnTo>
                  <a:pt x="1433544" y="3745566"/>
                </a:lnTo>
                <a:lnTo>
                  <a:pt x="1478695" y="3756410"/>
                </a:lnTo>
                <a:lnTo>
                  <a:pt x="1524256" y="3766172"/>
                </a:lnTo>
                <a:lnTo>
                  <a:pt x="1570214" y="3774839"/>
                </a:lnTo>
                <a:lnTo>
                  <a:pt x="1616555" y="3782397"/>
                </a:lnTo>
                <a:lnTo>
                  <a:pt x="1663263" y="3788832"/>
                </a:lnTo>
                <a:lnTo>
                  <a:pt x="1710325" y="3794128"/>
                </a:lnTo>
                <a:lnTo>
                  <a:pt x="1757726" y="3798272"/>
                </a:lnTo>
                <a:lnTo>
                  <a:pt x="1805453" y="3801250"/>
                </a:lnTo>
                <a:lnTo>
                  <a:pt x="1853490" y="3803047"/>
                </a:lnTo>
                <a:lnTo>
                  <a:pt x="1901825" y="3803650"/>
                </a:lnTo>
                <a:lnTo>
                  <a:pt x="1950159" y="3803047"/>
                </a:lnTo>
                <a:lnTo>
                  <a:pt x="1998196" y="3801250"/>
                </a:lnTo>
                <a:lnTo>
                  <a:pt x="2045923" y="3798272"/>
                </a:lnTo>
                <a:lnTo>
                  <a:pt x="2093324" y="3794128"/>
                </a:lnTo>
                <a:lnTo>
                  <a:pt x="2140386" y="3788832"/>
                </a:lnTo>
                <a:lnTo>
                  <a:pt x="2187094" y="3782397"/>
                </a:lnTo>
                <a:lnTo>
                  <a:pt x="2233435" y="3774839"/>
                </a:lnTo>
                <a:lnTo>
                  <a:pt x="2279393" y="3766172"/>
                </a:lnTo>
                <a:lnTo>
                  <a:pt x="2324954" y="3756410"/>
                </a:lnTo>
                <a:lnTo>
                  <a:pt x="2370105" y="3745566"/>
                </a:lnTo>
                <a:lnTo>
                  <a:pt x="2414831" y="3733656"/>
                </a:lnTo>
                <a:lnTo>
                  <a:pt x="2459117" y="3720694"/>
                </a:lnTo>
                <a:lnTo>
                  <a:pt x="2502950" y="3706694"/>
                </a:lnTo>
                <a:lnTo>
                  <a:pt x="2546315" y="3691669"/>
                </a:lnTo>
                <a:lnTo>
                  <a:pt x="2589198" y="3675636"/>
                </a:lnTo>
                <a:lnTo>
                  <a:pt x="2631585" y="3658606"/>
                </a:lnTo>
                <a:lnTo>
                  <a:pt x="2673461" y="3640596"/>
                </a:lnTo>
                <a:lnTo>
                  <a:pt x="2714813" y="3621619"/>
                </a:lnTo>
                <a:lnTo>
                  <a:pt x="2755625" y="3601690"/>
                </a:lnTo>
                <a:lnTo>
                  <a:pt x="2795884" y="3580822"/>
                </a:lnTo>
                <a:lnTo>
                  <a:pt x="2835575" y="3559030"/>
                </a:lnTo>
                <a:lnTo>
                  <a:pt x="2874685" y="3536328"/>
                </a:lnTo>
                <a:lnTo>
                  <a:pt x="2913198" y="3512731"/>
                </a:lnTo>
                <a:lnTo>
                  <a:pt x="2951102" y="3488253"/>
                </a:lnTo>
                <a:lnTo>
                  <a:pt x="2988380" y="3462907"/>
                </a:lnTo>
                <a:lnTo>
                  <a:pt x="3025020" y="3436709"/>
                </a:lnTo>
                <a:lnTo>
                  <a:pt x="3061006" y="3409672"/>
                </a:lnTo>
                <a:lnTo>
                  <a:pt x="3096325" y="3381811"/>
                </a:lnTo>
                <a:lnTo>
                  <a:pt x="3130963" y="3353140"/>
                </a:lnTo>
                <a:lnTo>
                  <a:pt x="3164904" y="3323674"/>
                </a:lnTo>
                <a:lnTo>
                  <a:pt x="3198135" y="3293426"/>
                </a:lnTo>
                <a:lnTo>
                  <a:pt x="3230642" y="3262410"/>
                </a:lnTo>
                <a:lnTo>
                  <a:pt x="3262410" y="3230642"/>
                </a:lnTo>
                <a:lnTo>
                  <a:pt x="3293426" y="3198135"/>
                </a:lnTo>
                <a:lnTo>
                  <a:pt x="3323674" y="3164904"/>
                </a:lnTo>
                <a:lnTo>
                  <a:pt x="3353140" y="3130963"/>
                </a:lnTo>
                <a:lnTo>
                  <a:pt x="3381811" y="3096325"/>
                </a:lnTo>
                <a:lnTo>
                  <a:pt x="3409672" y="3061006"/>
                </a:lnTo>
                <a:lnTo>
                  <a:pt x="3436709" y="3025020"/>
                </a:lnTo>
                <a:lnTo>
                  <a:pt x="3462907" y="2988380"/>
                </a:lnTo>
                <a:lnTo>
                  <a:pt x="3488253" y="2951102"/>
                </a:lnTo>
                <a:lnTo>
                  <a:pt x="3512731" y="2913198"/>
                </a:lnTo>
                <a:lnTo>
                  <a:pt x="3536328" y="2874685"/>
                </a:lnTo>
                <a:lnTo>
                  <a:pt x="3559030" y="2835575"/>
                </a:lnTo>
                <a:lnTo>
                  <a:pt x="3580822" y="2795884"/>
                </a:lnTo>
                <a:lnTo>
                  <a:pt x="3601690" y="2755625"/>
                </a:lnTo>
                <a:lnTo>
                  <a:pt x="3621619" y="2714813"/>
                </a:lnTo>
                <a:lnTo>
                  <a:pt x="3640596" y="2673461"/>
                </a:lnTo>
                <a:lnTo>
                  <a:pt x="3658606" y="2631585"/>
                </a:lnTo>
                <a:lnTo>
                  <a:pt x="3675636" y="2589198"/>
                </a:lnTo>
                <a:lnTo>
                  <a:pt x="3691669" y="2546315"/>
                </a:lnTo>
                <a:lnTo>
                  <a:pt x="3706694" y="2502950"/>
                </a:lnTo>
                <a:lnTo>
                  <a:pt x="3720694" y="2459117"/>
                </a:lnTo>
                <a:lnTo>
                  <a:pt x="3733656" y="2414831"/>
                </a:lnTo>
                <a:lnTo>
                  <a:pt x="3745566" y="2370105"/>
                </a:lnTo>
                <a:lnTo>
                  <a:pt x="3756410" y="2324954"/>
                </a:lnTo>
                <a:lnTo>
                  <a:pt x="3766172" y="2279393"/>
                </a:lnTo>
                <a:lnTo>
                  <a:pt x="3774839" y="2233435"/>
                </a:lnTo>
                <a:lnTo>
                  <a:pt x="3782397" y="2187094"/>
                </a:lnTo>
                <a:lnTo>
                  <a:pt x="3788832" y="2140386"/>
                </a:lnTo>
                <a:lnTo>
                  <a:pt x="3794128" y="2093324"/>
                </a:lnTo>
                <a:lnTo>
                  <a:pt x="3798272" y="2045923"/>
                </a:lnTo>
                <a:lnTo>
                  <a:pt x="3801250" y="1998196"/>
                </a:lnTo>
                <a:lnTo>
                  <a:pt x="3803047" y="1950159"/>
                </a:lnTo>
                <a:lnTo>
                  <a:pt x="3803650" y="1901825"/>
                </a:lnTo>
                <a:lnTo>
                  <a:pt x="3803047" y="1853490"/>
                </a:lnTo>
                <a:lnTo>
                  <a:pt x="3801250" y="1805453"/>
                </a:lnTo>
                <a:lnTo>
                  <a:pt x="3798272" y="1757726"/>
                </a:lnTo>
                <a:lnTo>
                  <a:pt x="3794128" y="1710325"/>
                </a:lnTo>
                <a:lnTo>
                  <a:pt x="3788832" y="1663263"/>
                </a:lnTo>
                <a:lnTo>
                  <a:pt x="3782397" y="1616555"/>
                </a:lnTo>
                <a:lnTo>
                  <a:pt x="3774839" y="1570214"/>
                </a:lnTo>
                <a:lnTo>
                  <a:pt x="3766172" y="1524256"/>
                </a:lnTo>
                <a:lnTo>
                  <a:pt x="3756410" y="1478695"/>
                </a:lnTo>
                <a:lnTo>
                  <a:pt x="3745566" y="1433544"/>
                </a:lnTo>
                <a:lnTo>
                  <a:pt x="3733656" y="1388818"/>
                </a:lnTo>
                <a:lnTo>
                  <a:pt x="3720694" y="1344532"/>
                </a:lnTo>
                <a:lnTo>
                  <a:pt x="3706694" y="1300699"/>
                </a:lnTo>
                <a:lnTo>
                  <a:pt x="3691669" y="1257334"/>
                </a:lnTo>
                <a:lnTo>
                  <a:pt x="3675636" y="1214451"/>
                </a:lnTo>
                <a:lnTo>
                  <a:pt x="3658606" y="1172064"/>
                </a:lnTo>
                <a:lnTo>
                  <a:pt x="3640596" y="1130188"/>
                </a:lnTo>
                <a:lnTo>
                  <a:pt x="3621619" y="1088836"/>
                </a:lnTo>
                <a:lnTo>
                  <a:pt x="3601690" y="1048024"/>
                </a:lnTo>
                <a:lnTo>
                  <a:pt x="3580822" y="1007765"/>
                </a:lnTo>
                <a:lnTo>
                  <a:pt x="3559030" y="968074"/>
                </a:lnTo>
                <a:lnTo>
                  <a:pt x="3536328" y="928964"/>
                </a:lnTo>
                <a:lnTo>
                  <a:pt x="3512731" y="890451"/>
                </a:lnTo>
                <a:lnTo>
                  <a:pt x="3488253" y="852547"/>
                </a:lnTo>
                <a:lnTo>
                  <a:pt x="3462907" y="815269"/>
                </a:lnTo>
                <a:lnTo>
                  <a:pt x="3436709" y="778629"/>
                </a:lnTo>
                <a:lnTo>
                  <a:pt x="3409672" y="742643"/>
                </a:lnTo>
                <a:lnTo>
                  <a:pt x="3381811" y="707324"/>
                </a:lnTo>
                <a:lnTo>
                  <a:pt x="3353140" y="672686"/>
                </a:lnTo>
                <a:lnTo>
                  <a:pt x="3323674" y="638745"/>
                </a:lnTo>
                <a:lnTo>
                  <a:pt x="3293426" y="605514"/>
                </a:lnTo>
                <a:lnTo>
                  <a:pt x="3262410" y="573007"/>
                </a:lnTo>
                <a:lnTo>
                  <a:pt x="3230642" y="541239"/>
                </a:lnTo>
                <a:lnTo>
                  <a:pt x="3198135" y="510223"/>
                </a:lnTo>
                <a:lnTo>
                  <a:pt x="3164904" y="479975"/>
                </a:lnTo>
                <a:lnTo>
                  <a:pt x="3130963" y="450509"/>
                </a:lnTo>
                <a:lnTo>
                  <a:pt x="3096325" y="421838"/>
                </a:lnTo>
                <a:lnTo>
                  <a:pt x="3061006" y="393977"/>
                </a:lnTo>
                <a:lnTo>
                  <a:pt x="3025020" y="366940"/>
                </a:lnTo>
                <a:lnTo>
                  <a:pt x="2988380" y="340742"/>
                </a:lnTo>
                <a:lnTo>
                  <a:pt x="2951102" y="315396"/>
                </a:lnTo>
                <a:lnTo>
                  <a:pt x="2913198" y="290918"/>
                </a:lnTo>
                <a:lnTo>
                  <a:pt x="2874685" y="267321"/>
                </a:lnTo>
                <a:lnTo>
                  <a:pt x="2835575" y="244619"/>
                </a:lnTo>
                <a:lnTo>
                  <a:pt x="2795884" y="222827"/>
                </a:lnTo>
                <a:lnTo>
                  <a:pt x="2755625" y="201959"/>
                </a:lnTo>
                <a:lnTo>
                  <a:pt x="2714813" y="182030"/>
                </a:lnTo>
                <a:lnTo>
                  <a:pt x="2673461" y="163053"/>
                </a:lnTo>
                <a:lnTo>
                  <a:pt x="2631585" y="145043"/>
                </a:lnTo>
                <a:lnTo>
                  <a:pt x="2589198" y="128013"/>
                </a:lnTo>
                <a:lnTo>
                  <a:pt x="2546315" y="111980"/>
                </a:lnTo>
                <a:lnTo>
                  <a:pt x="2502950" y="96955"/>
                </a:lnTo>
                <a:lnTo>
                  <a:pt x="2459117" y="82955"/>
                </a:lnTo>
                <a:lnTo>
                  <a:pt x="2414831" y="69993"/>
                </a:lnTo>
                <a:lnTo>
                  <a:pt x="2370105" y="58083"/>
                </a:lnTo>
                <a:lnTo>
                  <a:pt x="2324954" y="47239"/>
                </a:lnTo>
                <a:lnTo>
                  <a:pt x="2279393" y="37477"/>
                </a:lnTo>
                <a:lnTo>
                  <a:pt x="2233435" y="28810"/>
                </a:lnTo>
                <a:lnTo>
                  <a:pt x="2187094" y="21252"/>
                </a:lnTo>
                <a:lnTo>
                  <a:pt x="2140386" y="14817"/>
                </a:lnTo>
                <a:lnTo>
                  <a:pt x="2093324" y="9521"/>
                </a:lnTo>
                <a:lnTo>
                  <a:pt x="2045923" y="5377"/>
                </a:lnTo>
                <a:lnTo>
                  <a:pt x="1998196" y="2399"/>
                </a:lnTo>
                <a:lnTo>
                  <a:pt x="1950159" y="602"/>
                </a:lnTo>
                <a:lnTo>
                  <a:pt x="1901825" y="0"/>
                </a:lnTo>
                <a:close/>
              </a:path>
            </a:pathLst>
          </a:custGeom>
          <a:solidFill>
            <a:srgbClr val="F7941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65" dirty="0"/>
              <a:t>Zine</a:t>
            </a:r>
            <a:r>
              <a:rPr spc="-85" dirty="0"/>
              <a:t> </a:t>
            </a:r>
            <a:r>
              <a:rPr spc="-55" dirty="0"/>
              <a:t>Time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920499" y="2200208"/>
            <a:ext cx="6012815" cy="52082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1100"/>
              </a:lnSpc>
              <a:spcBef>
                <a:spcPts val="100"/>
              </a:spcBef>
              <a:tabLst>
                <a:tab pos="3242945" algn="l"/>
              </a:tabLst>
            </a:pPr>
            <a:r>
              <a:rPr sz="5100" i="1" spc="-80" dirty="0">
                <a:solidFill>
                  <a:srgbClr val="E6E7E8"/>
                </a:solidFill>
                <a:latin typeface="Open Sans"/>
                <a:cs typeface="Open Sans"/>
              </a:rPr>
              <a:t>Create</a:t>
            </a:r>
            <a:r>
              <a:rPr sz="5100" i="1" spc="-10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5100" i="1" dirty="0">
                <a:solidFill>
                  <a:srgbClr val="E6E7E8"/>
                </a:solidFill>
                <a:latin typeface="Open Sans"/>
                <a:cs typeface="Open Sans"/>
              </a:rPr>
              <a:t>a</a:t>
            </a:r>
            <a:r>
              <a:rPr sz="5100" i="1" spc="-5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5100" i="1" spc="-90" dirty="0">
                <a:solidFill>
                  <a:srgbClr val="E6E7E8"/>
                </a:solidFill>
                <a:latin typeface="Open Sans"/>
                <a:cs typeface="Open Sans"/>
              </a:rPr>
              <a:t>piece</a:t>
            </a:r>
            <a:r>
              <a:rPr sz="5100" i="1" spc="-10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5100" i="1" spc="-45" dirty="0">
                <a:solidFill>
                  <a:srgbClr val="E6E7E8"/>
                </a:solidFill>
                <a:latin typeface="Open Sans"/>
                <a:cs typeface="Open Sans"/>
              </a:rPr>
              <a:t>of </a:t>
            </a:r>
            <a:r>
              <a:rPr sz="5100" i="1" spc="-40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5100" i="1" spc="-80" dirty="0">
                <a:solidFill>
                  <a:srgbClr val="E6E7E8"/>
                </a:solidFill>
                <a:latin typeface="Open Sans"/>
                <a:cs typeface="Open Sans"/>
              </a:rPr>
              <a:t>c</a:t>
            </a:r>
            <a:r>
              <a:rPr sz="5100" i="1" spc="-95" dirty="0">
                <a:solidFill>
                  <a:srgbClr val="E6E7E8"/>
                </a:solidFill>
                <a:latin typeface="Open Sans"/>
                <a:cs typeface="Open Sans"/>
              </a:rPr>
              <a:t>l</a:t>
            </a:r>
            <a:r>
              <a:rPr sz="5100" i="1" spc="-70" dirty="0">
                <a:solidFill>
                  <a:srgbClr val="E6E7E8"/>
                </a:solidFill>
                <a:latin typeface="Open Sans"/>
                <a:cs typeface="Open Sans"/>
              </a:rPr>
              <a:t>o</a:t>
            </a:r>
            <a:r>
              <a:rPr sz="5100" i="1" spc="-55" dirty="0">
                <a:solidFill>
                  <a:srgbClr val="E6E7E8"/>
                </a:solidFill>
                <a:latin typeface="Open Sans"/>
                <a:cs typeface="Open Sans"/>
              </a:rPr>
              <a:t>t</a:t>
            </a:r>
            <a:r>
              <a:rPr sz="5100" i="1" spc="-105" dirty="0">
                <a:solidFill>
                  <a:srgbClr val="E6E7E8"/>
                </a:solidFill>
                <a:latin typeface="Open Sans"/>
                <a:cs typeface="Open Sans"/>
              </a:rPr>
              <a:t>h</a:t>
            </a:r>
            <a:r>
              <a:rPr sz="5100" i="1" spc="-100" dirty="0">
                <a:solidFill>
                  <a:srgbClr val="E6E7E8"/>
                </a:solidFill>
                <a:latin typeface="Open Sans"/>
                <a:cs typeface="Open Sans"/>
              </a:rPr>
              <a:t>i</a:t>
            </a:r>
            <a:r>
              <a:rPr sz="5100" i="1" spc="-85" dirty="0">
                <a:solidFill>
                  <a:srgbClr val="E6E7E8"/>
                </a:solidFill>
                <a:latin typeface="Open Sans"/>
                <a:cs typeface="Open Sans"/>
              </a:rPr>
              <a:t>n</a:t>
            </a:r>
            <a:r>
              <a:rPr sz="5100" i="1" spc="70" dirty="0">
                <a:solidFill>
                  <a:srgbClr val="E6E7E8"/>
                </a:solidFill>
                <a:latin typeface="Open Sans"/>
                <a:cs typeface="Open Sans"/>
              </a:rPr>
              <a:t>g</a:t>
            </a:r>
            <a:r>
              <a:rPr sz="5100" i="1" dirty="0">
                <a:solidFill>
                  <a:srgbClr val="E6E7E8"/>
                </a:solidFill>
                <a:latin typeface="Open Sans"/>
                <a:cs typeface="Open Sans"/>
              </a:rPr>
              <a:t>, a	</a:t>
            </a:r>
            <a:r>
              <a:rPr sz="5100" i="1" spc="-80" dirty="0">
                <a:solidFill>
                  <a:srgbClr val="E6E7E8"/>
                </a:solidFill>
                <a:latin typeface="Open Sans"/>
                <a:cs typeface="Open Sans"/>
              </a:rPr>
              <a:t>c</a:t>
            </a:r>
            <a:r>
              <a:rPr sz="5100" i="1" spc="-95" dirty="0">
                <a:solidFill>
                  <a:srgbClr val="E6E7E8"/>
                </a:solidFill>
                <a:latin typeface="Open Sans"/>
                <a:cs typeface="Open Sans"/>
              </a:rPr>
              <a:t>h</a:t>
            </a:r>
            <a:r>
              <a:rPr sz="5100" i="1" spc="-65" dirty="0">
                <a:solidFill>
                  <a:srgbClr val="E6E7E8"/>
                </a:solidFill>
                <a:latin typeface="Open Sans"/>
                <a:cs typeface="Open Sans"/>
              </a:rPr>
              <a:t>a</a:t>
            </a:r>
            <a:r>
              <a:rPr sz="5100" i="1" spc="-105" dirty="0">
                <a:solidFill>
                  <a:srgbClr val="E6E7E8"/>
                </a:solidFill>
                <a:latin typeface="Open Sans"/>
                <a:cs typeface="Open Sans"/>
              </a:rPr>
              <a:t>l</a:t>
            </a:r>
            <a:r>
              <a:rPr sz="5100" i="1" spc="-95" dirty="0">
                <a:solidFill>
                  <a:srgbClr val="E6E7E8"/>
                </a:solidFill>
                <a:latin typeface="Open Sans"/>
                <a:cs typeface="Open Sans"/>
              </a:rPr>
              <a:t>l</a:t>
            </a:r>
            <a:r>
              <a:rPr sz="5100" i="1" spc="-100" dirty="0">
                <a:solidFill>
                  <a:srgbClr val="E6E7E8"/>
                </a:solidFill>
                <a:latin typeface="Open Sans"/>
                <a:cs typeface="Open Sans"/>
              </a:rPr>
              <a:t>e</a:t>
            </a:r>
            <a:r>
              <a:rPr sz="5100" i="1" spc="-85" dirty="0">
                <a:solidFill>
                  <a:srgbClr val="E6E7E8"/>
                </a:solidFill>
                <a:latin typeface="Open Sans"/>
                <a:cs typeface="Open Sans"/>
              </a:rPr>
              <a:t>n</a:t>
            </a:r>
            <a:r>
              <a:rPr sz="5100" i="1" spc="-130" dirty="0">
                <a:solidFill>
                  <a:srgbClr val="E6E7E8"/>
                </a:solidFill>
                <a:latin typeface="Open Sans"/>
                <a:cs typeface="Open Sans"/>
              </a:rPr>
              <a:t>g</a:t>
            </a:r>
            <a:r>
              <a:rPr sz="5100" i="1" spc="-35" dirty="0">
                <a:solidFill>
                  <a:srgbClr val="E6E7E8"/>
                </a:solidFill>
                <a:latin typeface="Open Sans"/>
                <a:cs typeface="Open Sans"/>
              </a:rPr>
              <a:t>e</a:t>
            </a:r>
            <a:r>
              <a:rPr sz="5100" i="1" dirty="0">
                <a:solidFill>
                  <a:srgbClr val="E6E7E8"/>
                </a:solidFill>
                <a:latin typeface="Open Sans"/>
                <a:cs typeface="Open Sans"/>
              </a:rPr>
              <a:t>,  </a:t>
            </a:r>
            <a:r>
              <a:rPr sz="5100" i="1" spc="-35" dirty="0">
                <a:solidFill>
                  <a:srgbClr val="E6E7E8"/>
                </a:solidFill>
                <a:latin typeface="Open Sans"/>
                <a:cs typeface="Open Sans"/>
              </a:rPr>
              <a:t>an</a:t>
            </a:r>
            <a:r>
              <a:rPr sz="5100" i="1" spc="-20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5100" i="1" spc="-65" dirty="0">
                <a:solidFill>
                  <a:srgbClr val="E6E7E8"/>
                </a:solidFill>
                <a:latin typeface="Open Sans"/>
                <a:cs typeface="Open Sans"/>
              </a:rPr>
              <a:t>advertisement</a:t>
            </a:r>
            <a:r>
              <a:rPr sz="5100" i="1" spc="-15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5100" i="1" spc="-45" dirty="0">
                <a:solidFill>
                  <a:srgbClr val="E6E7E8"/>
                </a:solidFill>
                <a:latin typeface="Open Sans"/>
                <a:cs typeface="Open Sans"/>
              </a:rPr>
              <a:t>or </a:t>
            </a:r>
            <a:r>
              <a:rPr sz="5100" i="1" spc="-40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5100" i="1" spc="-35" dirty="0">
                <a:solidFill>
                  <a:srgbClr val="E6E7E8"/>
                </a:solidFill>
                <a:latin typeface="Open Sans"/>
                <a:cs typeface="Open Sans"/>
              </a:rPr>
              <a:t>an</a:t>
            </a:r>
            <a:r>
              <a:rPr sz="5100" i="1" spc="-10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5100" i="1" spc="-55" dirty="0">
                <a:solidFill>
                  <a:srgbClr val="E6E7E8"/>
                </a:solidFill>
                <a:latin typeface="Open Sans"/>
                <a:cs typeface="Open Sans"/>
              </a:rPr>
              <a:t>app</a:t>
            </a:r>
            <a:r>
              <a:rPr sz="5100" i="1" spc="-10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5100" i="1" spc="-40" dirty="0">
                <a:solidFill>
                  <a:srgbClr val="E6E7E8"/>
                </a:solidFill>
                <a:latin typeface="Open Sans"/>
                <a:cs typeface="Open Sans"/>
              </a:rPr>
              <a:t>that</a:t>
            </a:r>
            <a:r>
              <a:rPr sz="5100" i="1" spc="-15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5100" i="1" spc="-90" dirty="0">
                <a:solidFill>
                  <a:srgbClr val="E6E7E8"/>
                </a:solidFill>
                <a:latin typeface="Open Sans"/>
                <a:cs typeface="Open Sans"/>
              </a:rPr>
              <a:t>could </a:t>
            </a:r>
            <a:r>
              <a:rPr sz="5100" i="1" spc="-85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5100" i="1" spc="-70" dirty="0">
                <a:solidFill>
                  <a:srgbClr val="E6E7E8"/>
                </a:solidFill>
                <a:latin typeface="Open Sans"/>
                <a:cs typeface="Open Sans"/>
              </a:rPr>
              <a:t>help</a:t>
            </a:r>
            <a:r>
              <a:rPr sz="5100" i="1" spc="-10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5100" i="1" spc="-80" dirty="0">
                <a:solidFill>
                  <a:srgbClr val="E6E7E8"/>
                </a:solidFill>
                <a:latin typeface="Open Sans"/>
                <a:cs typeface="Open Sans"/>
              </a:rPr>
              <a:t>break</a:t>
            </a:r>
            <a:r>
              <a:rPr sz="5100" i="1" spc="-10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5100" i="1" spc="-50" dirty="0">
                <a:solidFill>
                  <a:srgbClr val="E6E7E8"/>
                </a:solidFill>
                <a:latin typeface="Open Sans"/>
                <a:cs typeface="Open Sans"/>
              </a:rPr>
              <a:t>the</a:t>
            </a:r>
            <a:r>
              <a:rPr sz="5100" i="1" spc="-5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5100" i="1" spc="-70" dirty="0">
                <a:solidFill>
                  <a:srgbClr val="E6E7E8"/>
                </a:solidFill>
                <a:latin typeface="Open Sans"/>
                <a:cs typeface="Open Sans"/>
              </a:rPr>
              <a:t>fast- </a:t>
            </a:r>
            <a:r>
              <a:rPr sz="5100" i="1" spc="-65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5100" i="1" spc="-85" dirty="0">
                <a:solidFill>
                  <a:srgbClr val="E6E7E8"/>
                </a:solidFill>
                <a:latin typeface="Open Sans"/>
                <a:cs typeface="Open Sans"/>
              </a:rPr>
              <a:t>fashion</a:t>
            </a:r>
            <a:r>
              <a:rPr sz="5100" i="1" spc="-10" dirty="0">
                <a:solidFill>
                  <a:srgbClr val="E6E7E8"/>
                </a:solidFill>
                <a:latin typeface="Open Sans"/>
                <a:cs typeface="Open Sans"/>
              </a:rPr>
              <a:t> </a:t>
            </a:r>
            <a:r>
              <a:rPr sz="5100" i="1" spc="-35" dirty="0">
                <a:solidFill>
                  <a:srgbClr val="E6E7E8"/>
                </a:solidFill>
                <a:latin typeface="Open Sans"/>
                <a:cs typeface="Open Sans"/>
              </a:rPr>
              <a:t>industry</a:t>
            </a:r>
            <a:endParaRPr sz="5100">
              <a:latin typeface="Open Sans"/>
              <a:cs typeface="Open San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770800" y="1614213"/>
            <a:ext cx="2524760" cy="21863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74015" marR="5080" indent="-361315" algn="just">
              <a:lnSpc>
                <a:spcPct val="113399"/>
              </a:lnSpc>
              <a:spcBef>
                <a:spcPts val="100"/>
              </a:spcBef>
            </a:pPr>
            <a:r>
              <a:rPr sz="2500" spc="-15" dirty="0">
                <a:latin typeface="Open Sans"/>
                <a:cs typeface="Open Sans"/>
              </a:rPr>
              <a:t>Is </a:t>
            </a:r>
            <a:r>
              <a:rPr sz="2500" dirty="0">
                <a:latin typeface="Open Sans"/>
                <a:cs typeface="Open Sans"/>
              </a:rPr>
              <a:t>it </a:t>
            </a:r>
            <a:r>
              <a:rPr sz="2500" spc="-25" dirty="0">
                <a:latin typeface="Open Sans"/>
                <a:cs typeface="Open Sans"/>
              </a:rPr>
              <a:t>created </a:t>
            </a:r>
            <a:r>
              <a:rPr sz="2500" spc="-15" dirty="0">
                <a:latin typeface="Open Sans"/>
                <a:cs typeface="Open Sans"/>
              </a:rPr>
              <a:t>from </a:t>
            </a:r>
            <a:r>
              <a:rPr sz="2500" spc="-635" dirty="0">
                <a:latin typeface="Open Sans"/>
                <a:cs typeface="Open Sans"/>
              </a:rPr>
              <a:t> </a:t>
            </a:r>
            <a:r>
              <a:rPr sz="2500" dirty="0">
                <a:latin typeface="Open Sans"/>
                <a:cs typeface="Open Sans"/>
              </a:rPr>
              <a:t>a</a:t>
            </a:r>
            <a:r>
              <a:rPr sz="2500" spc="-15" dirty="0">
                <a:latin typeface="Open Sans"/>
                <a:cs typeface="Open Sans"/>
              </a:rPr>
              <a:t> </a:t>
            </a:r>
            <a:r>
              <a:rPr sz="2500" spc="-10" dirty="0">
                <a:latin typeface="Open Sans"/>
                <a:cs typeface="Open Sans"/>
              </a:rPr>
              <a:t>byproduct</a:t>
            </a:r>
            <a:endParaRPr sz="2500">
              <a:latin typeface="Open Sans"/>
              <a:cs typeface="Open Sans"/>
            </a:endParaRPr>
          </a:p>
          <a:p>
            <a:pPr marL="120650" marR="112395" indent="10160" algn="just">
              <a:lnSpc>
                <a:spcPct val="113399"/>
              </a:lnSpc>
            </a:pPr>
            <a:r>
              <a:rPr sz="2500" spc="-40" dirty="0">
                <a:latin typeface="Open Sans"/>
                <a:cs typeface="Open Sans"/>
              </a:rPr>
              <a:t>like </a:t>
            </a:r>
            <a:r>
              <a:rPr sz="2500" spc="-20" dirty="0">
                <a:latin typeface="Open Sans"/>
                <a:cs typeface="Open Sans"/>
              </a:rPr>
              <a:t>seaweed </a:t>
            </a:r>
            <a:r>
              <a:rPr sz="2500" spc="-15" dirty="0">
                <a:latin typeface="Open Sans"/>
                <a:cs typeface="Open Sans"/>
              </a:rPr>
              <a:t>or </a:t>
            </a:r>
            <a:r>
              <a:rPr sz="2500" spc="-635" dirty="0">
                <a:latin typeface="Open Sans"/>
                <a:cs typeface="Open Sans"/>
              </a:rPr>
              <a:t> </a:t>
            </a:r>
            <a:r>
              <a:rPr sz="2500" spc="-25" dirty="0">
                <a:latin typeface="Open Sans"/>
                <a:cs typeface="Open Sans"/>
              </a:rPr>
              <a:t>mushrooms </a:t>
            </a:r>
            <a:r>
              <a:rPr sz="2500" spc="-15" dirty="0">
                <a:latin typeface="Open Sans"/>
                <a:cs typeface="Open Sans"/>
              </a:rPr>
              <a:t>or </a:t>
            </a:r>
            <a:r>
              <a:rPr sz="2500" spc="-10" dirty="0">
                <a:latin typeface="Open Sans"/>
                <a:cs typeface="Open Sans"/>
              </a:rPr>
              <a:t> recycled</a:t>
            </a:r>
            <a:r>
              <a:rPr sz="2500" spc="-60" dirty="0">
                <a:latin typeface="Open Sans"/>
                <a:cs typeface="Open Sans"/>
              </a:rPr>
              <a:t> </a:t>
            </a:r>
            <a:r>
              <a:rPr sz="2500" spc="-30" dirty="0">
                <a:latin typeface="Open Sans"/>
                <a:cs typeface="Open Sans"/>
              </a:rPr>
              <a:t>waste?</a:t>
            </a:r>
            <a:endParaRPr sz="2500">
              <a:latin typeface="Open Sans"/>
              <a:cs typeface="Open San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704375" y="5395955"/>
            <a:ext cx="2861310" cy="17538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13399"/>
              </a:lnSpc>
              <a:spcBef>
                <a:spcPts val="100"/>
              </a:spcBef>
            </a:pPr>
            <a:r>
              <a:rPr sz="2500" spc="-10" dirty="0">
                <a:solidFill>
                  <a:srgbClr val="90CEF0"/>
                </a:solidFill>
                <a:latin typeface="Open Sans"/>
                <a:cs typeface="Open Sans"/>
              </a:rPr>
              <a:t>Can </a:t>
            </a:r>
            <a:r>
              <a:rPr sz="2500" dirty="0">
                <a:solidFill>
                  <a:srgbClr val="90CEF0"/>
                </a:solidFill>
                <a:latin typeface="Open Sans"/>
                <a:cs typeface="Open Sans"/>
              </a:rPr>
              <a:t>it </a:t>
            </a:r>
            <a:r>
              <a:rPr sz="2500" spc="-10" dirty="0">
                <a:solidFill>
                  <a:srgbClr val="90CEF0"/>
                </a:solidFill>
                <a:latin typeface="Open Sans"/>
                <a:cs typeface="Open Sans"/>
              </a:rPr>
              <a:t>be </a:t>
            </a:r>
            <a:r>
              <a:rPr sz="2500" spc="-15" dirty="0">
                <a:solidFill>
                  <a:srgbClr val="90CEF0"/>
                </a:solidFill>
                <a:latin typeface="Open Sans"/>
                <a:cs typeface="Open Sans"/>
              </a:rPr>
              <a:t>used as </a:t>
            </a:r>
            <a:r>
              <a:rPr sz="2500" spc="-10" dirty="0">
                <a:solidFill>
                  <a:srgbClr val="90CEF0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90CEF0"/>
                </a:solidFill>
                <a:latin typeface="Open Sans"/>
                <a:cs typeface="Open Sans"/>
              </a:rPr>
              <a:t>more</a:t>
            </a:r>
            <a:r>
              <a:rPr sz="2500" spc="-15" dirty="0">
                <a:solidFill>
                  <a:srgbClr val="90CEF0"/>
                </a:solidFill>
                <a:latin typeface="Open Sans"/>
                <a:cs typeface="Open Sans"/>
              </a:rPr>
              <a:t> than</a:t>
            </a:r>
            <a:r>
              <a:rPr sz="2500" spc="-10" dirty="0">
                <a:solidFill>
                  <a:srgbClr val="90CEF0"/>
                </a:solidFill>
                <a:latin typeface="Open Sans"/>
                <a:cs typeface="Open Sans"/>
              </a:rPr>
              <a:t> just </a:t>
            </a:r>
            <a:r>
              <a:rPr sz="2500" dirty="0">
                <a:solidFill>
                  <a:srgbClr val="90CEF0"/>
                </a:solidFill>
                <a:latin typeface="Open Sans"/>
                <a:cs typeface="Open Sans"/>
              </a:rPr>
              <a:t>a </a:t>
            </a:r>
            <a:r>
              <a:rPr sz="2500" spc="5" dirty="0">
                <a:solidFill>
                  <a:srgbClr val="90CEF0"/>
                </a:solidFill>
                <a:latin typeface="Open Sans"/>
                <a:cs typeface="Open Sans"/>
              </a:rPr>
              <a:t> </a:t>
            </a:r>
            <a:r>
              <a:rPr sz="2500" spc="-25" dirty="0">
                <a:solidFill>
                  <a:srgbClr val="90CEF0"/>
                </a:solidFill>
                <a:latin typeface="Open Sans"/>
                <a:cs typeface="Open Sans"/>
              </a:rPr>
              <a:t>piece </a:t>
            </a:r>
            <a:r>
              <a:rPr sz="2500" spc="-20" dirty="0">
                <a:solidFill>
                  <a:srgbClr val="90CEF0"/>
                </a:solidFill>
                <a:latin typeface="Open Sans"/>
                <a:cs typeface="Open Sans"/>
              </a:rPr>
              <a:t>of </a:t>
            </a:r>
            <a:r>
              <a:rPr sz="2500" spc="-30" dirty="0">
                <a:solidFill>
                  <a:srgbClr val="90CEF0"/>
                </a:solidFill>
                <a:latin typeface="Open Sans"/>
                <a:cs typeface="Open Sans"/>
              </a:rPr>
              <a:t>clothing?</a:t>
            </a:r>
            <a:r>
              <a:rPr sz="2500" spc="-25" dirty="0">
                <a:solidFill>
                  <a:srgbClr val="90CEF0"/>
                </a:solidFill>
                <a:latin typeface="Open Sans"/>
                <a:cs typeface="Open Sans"/>
              </a:rPr>
              <a:t> </a:t>
            </a:r>
            <a:r>
              <a:rPr sz="2500" spc="-15" dirty="0">
                <a:solidFill>
                  <a:srgbClr val="90CEF0"/>
                </a:solidFill>
                <a:latin typeface="Open Sans"/>
                <a:cs typeface="Open Sans"/>
              </a:rPr>
              <a:t>Is </a:t>
            </a:r>
            <a:r>
              <a:rPr sz="2500" spc="-635" dirty="0">
                <a:solidFill>
                  <a:srgbClr val="90CEF0"/>
                </a:solidFill>
                <a:latin typeface="Open Sans"/>
                <a:cs typeface="Open Sans"/>
              </a:rPr>
              <a:t> </a:t>
            </a:r>
            <a:r>
              <a:rPr sz="2500" dirty="0">
                <a:solidFill>
                  <a:srgbClr val="90CEF0"/>
                </a:solidFill>
                <a:latin typeface="Open Sans"/>
                <a:cs typeface="Open Sans"/>
              </a:rPr>
              <a:t>it</a:t>
            </a:r>
            <a:r>
              <a:rPr sz="2500" spc="-15" dirty="0">
                <a:solidFill>
                  <a:srgbClr val="90CEF0"/>
                </a:solidFill>
                <a:latin typeface="Open Sans"/>
                <a:cs typeface="Open Sans"/>
              </a:rPr>
              <a:t> </a:t>
            </a:r>
            <a:r>
              <a:rPr sz="2500" spc="-30" dirty="0">
                <a:solidFill>
                  <a:srgbClr val="90CEF0"/>
                </a:solidFill>
                <a:latin typeface="Open Sans"/>
                <a:cs typeface="Open Sans"/>
              </a:rPr>
              <a:t>biodegradable?</a:t>
            </a:r>
            <a:endParaRPr sz="2500">
              <a:latin typeface="Open Sans"/>
              <a:cs typeface="Open San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2162459" y="1817413"/>
            <a:ext cx="3072130" cy="17538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635" algn="ctr">
              <a:lnSpc>
                <a:spcPct val="113399"/>
              </a:lnSpc>
              <a:spcBef>
                <a:spcPts val="100"/>
              </a:spcBef>
            </a:pPr>
            <a:r>
              <a:rPr sz="2500" spc="-10" dirty="0">
                <a:solidFill>
                  <a:srgbClr val="90CEF0"/>
                </a:solidFill>
                <a:latin typeface="Open Sans"/>
                <a:cs typeface="Open Sans"/>
              </a:rPr>
              <a:t>Does</a:t>
            </a:r>
            <a:r>
              <a:rPr sz="2500" spc="55" dirty="0">
                <a:solidFill>
                  <a:srgbClr val="90CEF0"/>
                </a:solidFill>
                <a:latin typeface="Open Sans"/>
                <a:cs typeface="Open Sans"/>
              </a:rPr>
              <a:t> </a:t>
            </a:r>
            <a:r>
              <a:rPr sz="2500" dirty="0">
                <a:solidFill>
                  <a:srgbClr val="90CEF0"/>
                </a:solidFill>
                <a:latin typeface="Open Sans"/>
                <a:cs typeface="Open Sans"/>
              </a:rPr>
              <a:t>it</a:t>
            </a:r>
            <a:r>
              <a:rPr sz="2500" spc="55" dirty="0">
                <a:solidFill>
                  <a:srgbClr val="90CEF0"/>
                </a:solidFill>
                <a:latin typeface="Open Sans"/>
                <a:cs typeface="Open Sans"/>
              </a:rPr>
              <a:t> </a:t>
            </a:r>
            <a:r>
              <a:rPr sz="2500" spc="-30" dirty="0">
                <a:solidFill>
                  <a:srgbClr val="90CEF0"/>
                </a:solidFill>
                <a:latin typeface="Open Sans"/>
                <a:cs typeface="Open Sans"/>
              </a:rPr>
              <a:t>inspire </a:t>
            </a:r>
            <a:r>
              <a:rPr sz="2500" spc="-25" dirty="0">
                <a:solidFill>
                  <a:srgbClr val="90CEF0"/>
                </a:solidFill>
                <a:latin typeface="Open Sans"/>
                <a:cs typeface="Open Sans"/>
              </a:rPr>
              <a:t> </a:t>
            </a:r>
            <a:r>
              <a:rPr sz="2500" spc="-15" dirty="0">
                <a:solidFill>
                  <a:srgbClr val="90CEF0"/>
                </a:solidFill>
                <a:latin typeface="Open Sans"/>
                <a:cs typeface="Open Sans"/>
              </a:rPr>
              <a:t>others </a:t>
            </a:r>
            <a:r>
              <a:rPr sz="2500" spc="-20" dirty="0">
                <a:solidFill>
                  <a:srgbClr val="90CEF0"/>
                </a:solidFill>
                <a:latin typeface="Open Sans"/>
                <a:cs typeface="Open Sans"/>
              </a:rPr>
              <a:t>to</a:t>
            </a:r>
            <a:r>
              <a:rPr sz="2500" spc="-10" dirty="0">
                <a:solidFill>
                  <a:srgbClr val="90CEF0"/>
                </a:solidFill>
                <a:latin typeface="Open Sans"/>
                <a:cs typeface="Open Sans"/>
              </a:rPr>
              <a:t> </a:t>
            </a:r>
            <a:r>
              <a:rPr sz="2500" spc="-30" dirty="0">
                <a:solidFill>
                  <a:srgbClr val="90CEF0"/>
                </a:solidFill>
                <a:latin typeface="Open Sans"/>
                <a:cs typeface="Open Sans"/>
              </a:rPr>
              <a:t>collaborate </a:t>
            </a:r>
            <a:r>
              <a:rPr sz="2500" spc="-635" dirty="0">
                <a:solidFill>
                  <a:srgbClr val="90CEF0"/>
                </a:solidFill>
                <a:latin typeface="Open Sans"/>
                <a:cs typeface="Open Sans"/>
              </a:rPr>
              <a:t> </a:t>
            </a:r>
            <a:r>
              <a:rPr sz="2500" spc="-15" dirty="0">
                <a:solidFill>
                  <a:srgbClr val="90CEF0"/>
                </a:solidFill>
                <a:latin typeface="Open Sans"/>
                <a:cs typeface="Open Sans"/>
              </a:rPr>
              <a:t>and</a:t>
            </a:r>
            <a:r>
              <a:rPr sz="2500" spc="-10" dirty="0">
                <a:solidFill>
                  <a:srgbClr val="90CEF0"/>
                </a:solidFill>
                <a:latin typeface="Open Sans"/>
                <a:cs typeface="Open Sans"/>
              </a:rPr>
              <a:t> </a:t>
            </a:r>
            <a:r>
              <a:rPr sz="2500" spc="-25" dirty="0">
                <a:solidFill>
                  <a:srgbClr val="90CEF0"/>
                </a:solidFill>
                <a:latin typeface="Open Sans"/>
                <a:cs typeface="Open Sans"/>
              </a:rPr>
              <a:t>create</a:t>
            </a:r>
            <a:r>
              <a:rPr sz="2500" spc="-5" dirty="0">
                <a:solidFill>
                  <a:srgbClr val="90CEF0"/>
                </a:solidFill>
                <a:latin typeface="Open Sans"/>
                <a:cs typeface="Open Sans"/>
              </a:rPr>
              <a:t> </a:t>
            </a:r>
            <a:r>
              <a:rPr sz="2500" dirty="0">
                <a:solidFill>
                  <a:srgbClr val="90CEF0"/>
                </a:solidFill>
                <a:latin typeface="Open Sans"/>
                <a:cs typeface="Open Sans"/>
              </a:rPr>
              <a:t>a</a:t>
            </a:r>
            <a:r>
              <a:rPr sz="2500" spc="-10" dirty="0">
                <a:solidFill>
                  <a:srgbClr val="90CEF0"/>
                </a:solidFill>
                <a:latin typeface="Open Sans"/>
                <a:cs typeface="Open Sans"/>
              </a:rPr>
              <a:t> </a:t>
            </a:r>
            <a:r>
              <a:rPr sz="2500" spc="-25" dirty="0">
                <a:solidFill>
                  <a:srgbClr val="90CEF0"/>
                </a:solidFill>
                <a:latin typeface="Open Sans"/>
                <a:cs typeface="Open Sans"/>
              </a:rPr>
              <a:t>fair </a:t>
            </a:r>
            <a:r>
              <a:rPr sz="2500" spc="-20" dirty="0">
                <a:solidFill>
                  <a:srgbClr val="90CEF0"/>
                </a:solidFill>
                <a:latin typeface="Open Sans"/>
                <a:cs typeface="Open Sans"/>
              </a:rPr>
              <a:t> </a:t>
            </a:r>
            <a:r>
              <a:rPr sz="2500" spc="-10" dirty="0">
                <a:solidFill>
                  <a:srgbClr val="90CEF0"/>
                </a:solidFill>
                <a:latin typeface="Open Sans"/>
                <a:cs typeface="Open Sans"/>
              </a:rPr>
              <a:t>work</a:t>
            </a:r>
            <a:r>
              <a:rPr sz="2500" spc="-15" dirty="0">
                <a:solidFill>
                  <a:srgbClr val="90CEF0"/>
                </a:solidFill>
                <a:latin typeface="Open Sans"/>
                <a:cs typeface="Open Sans"/>
              </a:rPr>
              <a:t> </a:t>
            </a:r>
            <a:r>
              <a:rPr sz="2500" spc="-25" dirty="0">
                <a:solidFill>
                  <a:srgbClr val="90CEF0"/>
                </a:solidFill>
                <a:latin typeface="Open Sans"/>
                <a:cs typeface="Open Sans"/>
              </a:rPr>
              <a:t>environment?</a:t>
            </a:r>
            <a:endParaRPr sz="2500">
              <a:latin typeface="Open Sans"/>
              <a:cs typeface="Open Sans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9182100" y="932681"/>
            <a:ext cx="6538595" cy="7554595"/>
            <a:chOff x="9182100" y="932681"/>
            <a:chExt cx="6538595" cy="7554595"/>
          </a:xfrm>
        </p:grpSpPr>
        <p:sp>
          <p:nvSpPr>
            <p:cNvPr id="10" name="object 10"/>
            <p:cNvSpPr/>
            <p:nvPr/>
          </p:nvSpPr>
          <p:spPr>
            <a:xfrm>
              <a:off x="9239250" y="4625974"/>
              <a:ext cx="3803650" cy="3803650"/>
            </a:xfrm>
            <a:custGeom>
              <a:avLst/>
              <a:gdLst/>
              <a:ahLst/>
              <a:cxnLst/>
              <a:rect l="l" t="t" r="r" b="b"/>
              <a:pathLst>
                <a:path w="3803650" h="3803650">
                  <a:moveTo>
                    <a:pt x="1901825" y="3803650"/>
                  </a:moveTo>
                  <a:lnTo>
                    <a:pt x="1950159" y="3803047"/>
                  </a:lnTo>
                  <a:lnTo>
                    <a:pt x="1998196" y="3801250"/>
                  </a:lnTo>
                  <a:lnTo>
                    <a:pt x="2045923" y="3798272"/>
                  </a:lnTo>
                  <a:lnTo>
                    <a:pt x="2093324" y="3794128"/>
                  </a:lnTo>
                  <a:lnTo>
                    <a:pt x="2140386" y="3788832"/>
                  </a:lnTo>
                  <a:lnTo>
                    <a:pt x="2187094" y="3782397"/>
                  </a:lnTo>
                  <a:lnTo>
                    <a:pt x="2233435" y="3774839"/>
                  </a:lnTo>
                  <a:lnTo>
                    <a:pt x="2279393" y="3766172"/>
                  </a:lnTo>
                  <a:lnTo>
                    <a:pt x="2324954" y="3756410"/>
                  </a:lnTo>
                  <a:lnTo>
                    <a:pt x="2370105" y="3745566"/>
                  </a:lnTo>
                  <a:lnTo>
                    <a:pt x="2414831" y="3733656"/>
                  </a:lnTo>
                  <a:lnTo>
                    <a:pt x="2459117" y="3720694"/>
                  </a:lnTo>
                  <a:lnTo>
                    <a:pt x="2502950" y="3706694"/>
                  </a:lnTo>
                  <a:lnTo>
                    <a:pt x="2546315" y="3691669"/>
                  </a:lnTo>
                  <a:lnTo>
                    <a:pt x="2589198" y="3675636"/>
                  </a:lnTo>
                  <a:lnTo>
                    <a:pt x="2631585" y="3658606"/>
                  </a:lnTo>
                  <a:lnTo>
                    <a:pt x="2673461" y="3640596"/>
                  </a:lnTo>
                  <a:lnTo>
                    <a:pt x="2714813" y="3621619"/>
                  </a:lnTo>
                  <a:lnTo>
                    <a:pt x="2755625" y="3601690"/>
                  </a:lnTo>
                  <a:lnTo>
                    <a:pt x="2795884" y="3580822"/>
                  </a:lnTo>
                  <a:lnTo>
                    <a:pt x="2835575" y="3559030"/>
                  </a:lnTo>
                  <a:lnTo>
                    <a:pt x="2874685" y="3536328"/>
                  </a:lnTo>
                  <a:lnTo>
                    <a:pt x="2913198" y="3512731"/>
                  </a:lnTo>
                  <a:lnTo>
                    <a:pt x="2951102" y="3488253"/>
                  </a:lnTo>
                  <a:lnTo>
                    <a:pt x="2988380" y="3462907"/>
                  </a:lnTo>
                  <a:lnTo>
                    <a:pt x="3025020" y="3436709"/>
                  </a:lnTo>
                  <a:lnTo>
                    <a:pt x="3061006" y="3409672"/>
                  </a:lnTo>
                  <a:lnTo>
                    <a:pt x="3096325" y="3381811"/>
                  </a:lnTo>
                  <a:lnTo>
                    <a:pt x="3130963" y="3353140"/>
                  </a:lnTo>
                  <a:lnTo>
                    <a:pt x="3164904" y="3323674"/>
                  </a:lnTo>
                  <a:lnTo>
                    <a:pt x="3198135" y="3293426"/>
                  </a:lnTo>
                  <a:lnTo>
                    <a:pt x="3230642" y="3262410"/>
                  </a:lnTo>
                  <a:lnTo>
                    <a:pt x="3262410" y="3230642"/>
                  </a:lnTo>
                  <a:lnTo>
                    <a:pt x="3293426" y="3198135"/>
                  </a:lnTo>
                  <a:lnTo>
                    <a:pt x="3323674" y="3164904"/>
                  </a:lnTo>
                  <a:lnTo>
                    <a:pt x="3353140" y="3130963"/>
                  </a:lnTo>
                  <a:lnTo>
                    <a:pt x="3381811" y="3096325"/>
                  </a:lnTo>
                  <a:lnTo>
                    <a:pt x="3409672" y="3061006"/>
                  </a:lnTo>
                  <a:lnTo>
                    <a:pt x="3436709" y="3025020"/>
                  </a:lnTo>
                  <a:lnTo>
                    <a:pt x="3462907" y="2988380"/>
                  </a:lnTo>
                  <a:lnTo>
                    <a:pt x="3488253" y="2951102"/>
                  </a:lnTo>
                  <a:lnTo>
                    <a:pt x="3512731" y="2913198"/>
                  </a:lnTo>
                  <a:lnTo>
                    <a:pt x="3536328" y="2874685"/>
                  </a:lnTo>
                  <a:lnTo>
                    <a:pt x="3559030" y="2835575"/>
                  </a:lnTo>
                  <a:lnTo>
                    <a:pt x="3580822" y="2795884"/>
                  </a:lnTo>
                  <a:lnTo>
                    <a:pt x="3601690" y="2755625"/>
                  </a:lnTo>
                  <a:lnTo>
                    <a:pt x="3621619" y="2714813"/>
                  </a:lnTo>
                  <a:lnTo>
                    <a:pt x="3640596" y="2673461"/>
                  </a:lnTo>
                  <a:lnTo>
                    <a:pt x="3658606" y="2631585"/>
                  </a:lnTo>
                  <a:lnTo>
                    <a:pt x="3675636" y="2589198"/>
                  </a:lnTo>
                  <a:lnTo>
                    <a:pt x="3691669" y="2546315"/>
                  </a:lnTo>
                  <a:lnTo>
                    <a:pt x="3706694" y="2502950"/>
                  </a:lnTo>
                  <a:lnTo>
                    <a:pt x="3720694" y="2459117"/>
                  </a:lnTo>
                  <a:lnTo>
                    <a:pt x="3733656" y="2414831"/>
                  </a:lnTo>
                  <a:lnTo>
                    <a:pt x="3745566" y="2370105"/>
                  </a:lnTo>
                  <a:lnTo>
                    <a:pt x="3756410" y="2324954"/>
                  </a:lnTo>
                  <a:lnTo>
                    <a:pt x="3766172" y="2279393"/>
                  </a:lnTo>
                  <a:lnTo>
                    <a:pt x="3774839" y="2233435"/>
                  </a:lnTo>
                  <a:lnTo>
                    <a:pt x="3782397" y="2187094"/>
                  </a:lnTo>
                  <a:lnTo>
                    <a:pt x="3788832" y="2140386"/>
                  </a:lnTo>
                  <a:lnTo>
                    <a:pt x="3794128" y="2093324"/>
                  </a:lnTo>
                  <a:lnTo>
                    <a:pt x="3798272" y="2045923"/>
                  </a:lnTo>
                  <a:lnTo>
                    <a:pt x="3801250" y="1998196"/>
                  </a:lnTo>
                  <a:lnTo>
                    <a:pt x="3803047" y="1950159"/>
                  </a:lnTo>
                  <a:lnTo>
                    <a:pt x="3803650" y="1901825"/>
                  </a:lnTo>
                  <a:lnTo>
                    <a:pt x="3803047" y="1853490"/>
                  </a:lnTo>
                  <a:lnTo>
                    <a:pt x="3801250" y="1805453"/>
                  </a:lnTo>
                  <a:lnTo>
                    <a:pt x="3798272" y="1757726"/>
                  </a:lnTo>
                  <a:lnTo>
                    <a:pt x="3794128" y="1710325"/>
                  </a:lnTo>
                  <a:lnTo>
                    <a:pt x="3788832" y="1663263"/>
                  </a:lnTo>
                  <a:lnTo>
                    <a:pt x="3782397" y="1616555"/>
                  </a:lnTo>
                  <a:lnTo>
                    <a:pt x="3774839" y="1570214"/>
                  </a:lnTo>
                  <a:lnTo>
                    <a:pt x="3766172" y="1524256"/>
                  </a:lnTo>
                  <a:lnTo>
                    <a:pt x="3756410" y="1478695"/>
                  </a:lnTo>
                  <a:lnTo>
                    <a:pt x="3745566" y="1433544"/>
                  </a:lnTo>
                  <a:lnTo>
                    <a:pt x="3733656" y="1388818"/>
                  </a:lnTo>
                  <a:lnTo>
                    <a:pt x="3720694" y="1344532"/>
                  </a:lnTo>
                  <a:lnTo>
                    <a:pt x="3706694" y="1300699"/>
                  </a:lnTo>
                  <a:lnTo>
                    <a:pt x="3691669" y="1257334"/>
                  </a:lnTo>
                  <a:lnTo>
                    <a:pt x="3675636" y="1214451"/>
                  </a:lnTo>
                  <a:lnTo>
                    <a:pt x="3658606" y="1172064"/>
                  </a:lnTo>
                  <a:lnTo>
                    <a:pt x="3640596" y="1130188"/>
                  </a:lnTo>
                  <a:lnTo>
                    <a:pt x="3621619" y="1088836"/>
                  </a:lnTo>
                  <a:lnTo>
                    <a:pt x="3601690" y="1048024"/>
                  </a:lnTo>
                  <a:lnTo>
                    <a:pt x="3580822" y="1007765"/>
                  </a:lnTo>
                  <a:lnTo>
                    <a:pt x="3559030" y="968074"/>
                  </a:lnTo>
                  <a:lnTo>
                    <a:pt x="3536328" y="928964"/>
                  </a:lnTo>
                  <a:lnTo>
                    <a:pt x="3512731" y="890451"/>
                  </a:lnTo>
                  <a:lnTo>
                    <a:pt x="3488253" y="852547"/>
                  </a:lnTo>
                  <a:lnTo>
                    <a:pt x="3462907" y="815269"/>
                  </a:lnTo>
                  <a:lnTo>
                    <a:pt x="3436709" y="778629"/>
                  </a:lnTo>
                  <a:lnTo>
                    <a:pt x="3409672" y="742643"/>
                  </a:lnTo>
                  <a:lnTo>
                    <a:pt x="3381811" y="707324"/>
                  </a:lnTo>
                  <a:lnTo>
                    <a:pt x="3353140" y="672686"/>
                  </a:lnTo>
                  <a:lnTo>
                    <a:pt x="3323674" y="638745"/>
                  </a:lnTo>
                  <a:lnTo>
                    <a:pt x="3293426" y="605514"/>
                  </a:lnTo>
                  <a:lnTo>
                    <a:pt x="3262410" y="573007"/>
                  </a:lnTo>
                  <a:lnTo>
                    <a:pt x="3230642" y="541239"/>
                  </a:lnTo>
                  <a:lnTo>
                    <a:pt x="3198135" y="510223"/>
                  </a:lnTo>
                  <a:lnTo>
                    <a:pt x="3164904" y="479975"/>
                  </a:lnTo>
                  <a:lnTo>
                    <a:pt x="3130963" y="450509"/>
                  </a:lnTo>
                  <a:lnTo>
                    <a:pt x="3096325" y="421838"/>
                  </a:lnTo>
                  <a:lnTo>
                    <a:pt x="3061006" y="393977"/>
                  </a:lnTo>
                  <a:lnTo>
                    <a:pt x="3025020" y="366940"/>
                  </a:lnTo>
                  <a:lnTo>
                    <a:pt x="2988380" y="340742"/>
                  </a:lnTo>
                  <a:lnTo>
                    <a:pt x="2951102" y="315396"/>
                  </a:lnTo>
                  <a:lnTo>
                    <a:pt x="2913198" y="290918"/>
                  </a:lnTo>
                  <a:lnTo>
                    <a:pt x="2874685" y="267321"/>
                  </a:lnTo>
                  <a:lnTo>
                    <a:pt x="2835575" y="244619"/>
                  </a:lnTo>
                  <a:lnTo>
                    <a:pt x="2795884" y="222827"/>
                  </a:lnTo>
                  <a:lnTo>
                    <a:pt x="2755625" y="201959"/>
                  </a:lnTo>
                  <a:lnTo>
                    <a:pt x="2714813" y="182030"/>
                  </a:lnTo>
                  <a:lnTo>
                    <a:pt x="2673461" y="163053"/>
                  </a:lnTo>
                  <a:lnTo>
                    <a:pt x="2631585" y="145043"/>
                  </a:lnTo>
                  <a:lnTo>
                    <a:pt x="2589198" y="128013"/>
                  </a:lnTo>
                  <a:lnTo>
                    <a:pt x="2546315" y="111980"/>
                  </a:lnTo>
                  <a:lnTo>
                    <a:pt x="2502950" y="96955"/>
                  </a:lnTo>
                  <a:lnTo>
                    <a:pt x="2459117" y="82955"/>
                  </a:lnTo>
                  <a:lnTo>
                    <a:pt x="2414831" y="69993"/>
                  </a:lnTo>
                  <a:lnTo>
                    <a:pt x="2370105" y="58083"/>
                  </a:lnTo>
                  <a:lnTo>
                    <a:pt x="2324954" y="47239"/>
                  </a:lnTo>
                  <a:lnTo>
                    <a:pt x="2279393" y="37477"/>
                  </a:lnTo>
                  <a:lnTo>
                    <a:pt x="2233435" y="28810"/>
                  </a:lnTo>
                  <a:lnTo>
                    <a:pt x="2187094" y="21252"/>
                  </a:lnTo>
                  <a:lnTo>
                    <a:pt x="2140386" y="14817"/>
                  </a:lnTo>
                  <a:lnTo>
                    <a:pt x="2093324" y="9521"/>
                  </a:lnTo>
                  <a:lnTo>
                    <a:pt x="2045923" y="5377"/>
                  </a:lnTo>
                  <a:lnTo>
                    <a:pt x="1998196" y="2399"/>
                  </a:lnTo>
                  <a:lnTo>
                    <a:pt x="1950159" y="602"/>
                  </a:lnTo>
                  <a:lnTo>
                    <a:pt x="1901825" y="0"/>
                  </a:lnTo>
                  <a:lnTo>
                    <a:pt x="1853490" y="602"/>
                  </a:lnTo>
                  <a:lnTo>
                    <a:pt x="1805453" y="2399"/>
                  </a:lnTo>
                  <a:lnTo>
                    <a:pt x="1757726" y="5377"/>
                  </a:lnTo>
                  <a:lnTo>
                    <a:pt x="1710325" y="9521"/>
                  </a:lnTo>
                  <a:lnTo>
                    <a:pt x="1663263" y="14817"/>
                  </a:lnTo>
                  <a:lnTo>
                    <a:pt x="1616555" y="21252"/>
                  </a:lnTo>
                  <a:lnTo>
                    <a:pt x="1570214" y="28810"/>
                  </a:lnTo>
                  <a:lnTo>
                    <a:pt x="1524256" y="37477"/>
                  </a:lnTo>
                  <a:lnTo>
                    <a:pt x="1478695" y="47239"/>
                  </a:lnTo>
                  <a:lnTo>
                    <a:pt x="1433544" y="58083"/>
                  </a:lnTo>
                  <a:lnTo>
                    <a:pt x="1388818" y="69993"/>
                  </a:lnTo>
                  <a:lnTo>
                    <a:pt x="1344532" y="82955"/>
                  </a:lnTo>
                  <a:lnTo>
                    <a:pt x="1300699" y="96955"/>
                  </a:lnTo>
                  <a:lnTo>
                    <a:pt x="1257334" y="111980"/>
                  </a:lnTo>
                  <a:lnTo>
                    <a:pt x="1214451" y="128013"/>
                  </a:lnTo>
                  <a:lnTo>
                    <a:pt x="1172064" y="145043"/>
                  </a:lnTo>
                  <a:lnTo>
                    <a:pt x="1130188" y="163053"/>
                  </a:lnTo>
                  <a:lnTo>
                    <a:pt x="1088836" y="182030"/>
                  </a:lnTo>
                  <a:lnTo>
                    <a:pt x="1048024" y="201959"/>
                  </a:lnTo>
                  <a:lnTo>
                    <a:pt x="1007765" y="222827"/>
                  </a:lnTo>
                  <a:lnTo>
                    <a:pt x="968074" y="244619"/>
                  </a:lnTo>
                  <a:lnTo>
                    <a:pt x="928964" y="267321"/>
                  </a:lnTo>
                  <a:lnTo>
                    <a:pt x="890451" y="290918"/>
                  </a:lnTo>
                  <a:lnTo>
                    <a:pt x="852547" y="315396"/>
                  </a:lnTo>
                  <a:lnTo>
                    <a:pt x="815269" y="340742"/>
                  </a:lnTo>
                  <a:lnTo>
                    <a:pt x="778629" y="366940"/>
                  </a:lnTo>
                  <a:lnTo>
                    <a:pt x="742643" y="393977"/>
                  </a:lnTo>
                  <a:lnTo>
                    <a:pt x="707324" y="421838"/>
                  </a:lnTo>
                  <a:lnTo>
                    <a:pt x="672686" y="450509"/>
                  </a:lnTo>
                  <a:lnTo>
                    <a:pt x="638745" y="479975"/>
                  </a:lnTo>
                  <a:lnTo>
                    <a:pt x="605514" y="510223"/>
                  </a:lnTo>
                  <a:lnTo>
                    <a:pt x="573007" y="541239"/>
                  </a:lnTo>
                  <a:lnTo>
                    <a:pt x="541239" y="573007"/>
                  </a:lnTo>
                  <a:lnTo>
                    <a:pt x="510223" y="605514"/>
                  </a:lnTo>
                  <a:lnTo>
                    <a:pt x="479975" y="638745"/>
                  </a:lnTo>
                  <a:lnTo>
                    <a:pt x="450509" y="672686"/>
                  </a:lnTo>
                  <a:lnTo>
                    <a:pt x="421838" y="707324"/>
                  </a:lnTo>
                  <a:lnTo>
                    <a:pt x="393977" y="742643"/>
                  </a:lnTo>
                  <a:lnTo>
                    <a:pt x="366940" y="778629"/>
                  </a:lnTo>
                  <a:lnTo>
                    <a:pt x="340742" y="815269"/>
                  </a:lnTo>
                  <a:lnTo>
                    <a:pt x="315396" y="852547"/>
                  </a:lnTo>
                  <a:lnTo>
                    <a:pt x="290918" y="890451"/>
                  </a:lnTo>
                  <a:lnTo>
                    <a:pt x="267321" y="928964"/>
                  </a:lnTo>
                  <a:lnTo>
                    <a:pt x="244619" y="968074"/>
                  </a:lnTo>
                  <a:lnTo>
                    <a:pt x="222827" y="1007765"/>
                  </a:lnTo>
                  <a:lnTo>
                    <a:pt x="201959" y="1048024"/>
                  </a:lnTo>
                  <a:lnTo>
                    <a:pt x="182030" y="1088836"/>
                  </a:lnTo>
                  <a:lnTo>
                    <a:pt x="163053" y="1130188"/>
                  </a:lnTo>
                  <a:lnTo>
                    <a:pt x="145043" y="1172064"/>
                  </a:lnTo>
                  <a:lnTo>
                    <a:pt x="128013" y="1214451"/>
                  </a:lnTo>
                  <a:lnTo>
                    <a:pt x="111980" y="1257334"/>
                  </a:lnTo>
                  <a:lnTo>
                    <a:pt x="96955" y="1300699"/>
                  </a:lnTo>
                  <a:lnTo>
                    <a:pt x="82955" y="1344532"/>
                  </a:lnTo>
                  <a:lnTo>
                    <a:pt x="69993" y="1388818"/>
                  </a:lnTo>
                  <a:lnTo>
                    <a:pt x="58083" y="1433544"/>
                  </a:lnTo>
                  <a:lnTo>
                    <a:pt x="47239" y="1478695"/>
                  </a:lnTo>
                  <a:lnTo>
                    <a:pt x="37477" y="1524256"/>
                  </a:lnTo>
                  <a:lnTo>
                    <a:pt x="28810" y="1570214"/>
                  </a:lnTo>
                  <a:lnTo>
                    <a:pt x="21252" y="1616555"/>
                  </a:lnTo>
                  <a:lnTo>
                    <a:pt x="14817" y="1663263"/>
                  </a:lnTo>
                  <a:lnTo>
                    <a:pt x="9521" y="1710325"/>
                  </a:lnTo>
                  <a:lnTo>
                    <a:pt x="5377" y="1757726"/>
                  </a:lnTo>
                  <a:lnTo>
                    <a:pt x="2399" y="1805453"/>
                  </a:lnTo>
                  <a:lnTo>
                    <a:pt x="602" y="1853490"/>
                  </a:lnTo>
                  <a:lnTo>
                    <a:pt x="0" y="1901825"/>
                  </a:lnTo>
                  <a:lnTo>
                    <a:pt x="602" y="1950159"/>
                  </a:lnTo>
                  <a:lnTo>
                    <a:pt x="2399" y="1998196"/>
                  </a:lnTo>
                  <a:lnTo>
                    <a:pt x="5377" y="2045923"/>
                  </a:lnTo>
                  <a:lnTo>
                    <a:pt x="9521" y="2093324"/>
                  </a:lnTo>
                  <a:lnTo>
                    <a:pt x="14817" y="2140386"/>
                  </a:lnTo>
                  <a:lnTo>
                    <a:pt x="21252" y="2187094"/>
                  </a:lnTo>
                  <a:lnTo>
                    <a:pt x="28810" y="2233435"/>
                  </a:lnTo>
                  <a:lnTo>
                    <a:pt x="37477" y="2279393"/>
                  </a:lnTo>
                  <a:lnTo>
                    <a:pt x="47239" y="2324954"/>
                  </a:lnTo>
                  <a:lnTo>
                    <a:pt x="58083" y="2370105"/>
                  </a:lnTo>
                  <a:lnTo>
                    <a:pt x="69993" y="2414831"/>
                  </a:lnTo>
                  <a:lnTo>
                    <a:pt x="82955" y="2459117"/>
                  </a:lnTo>
                  <a:lnTo>
                    <a:pt x="96955" y="2502950"/>
                  </a:lnTo>
                  <a:lnTo>
                    <a:pt x="111980" y="2546315"/>
                  </a:lnTo>
                  <a:lnTo>
                    <a:pt x="128013" y="2589198"/>
                  </a:lnTo>
                  <a:lnTo>
                    <a:pt x="145043" y="2631585"/>
                  </a:lnTo>
                  <a:lnTo>
                    <a:pt x="163053" y="2673461"/>
                  </a:lnTo>
                  <a:lnTo>
                    <a:pt x="182030" y="2714813"/>
                  </a:lnTo>
                  <a:lnTo>
                    <a:pt x="201959" y="2755625"/>
                  </a:lnTo>
                  <a:lnTo>
                    <a:pt x="222827" y="2795884"/>
                  </a:lnTo>
                  <a:lnTo>
                    <a:pt x="244619" y="2835575"/>
                  </a:lnTo>
                  <a:lnTo>
                    <a:pt x="267321" y="2874685"/>
                  </a:lnTo>
                  <a:lnTo>
                    <a:pt x="290918" y="2913198"/>
                  </a:lnTo>
                  <a:lnTo>
                    <a:pt x="315396" y="2951102"/>
                  </a:lnTo>
                  <a:lnTo>
                    <a:pt x="340742" y="2988380"/>
                  </a:lnTo>
                  <a:lnTo>
                    <a:pt x="366940" y="3025020"/>
                  </a:lnTo>
                  <a:lnTo>
                    <a:pt x="393977" y="3061006"/>
                  </a:lnTo>
                  <a:lnTo>
                    <a:pt x="421838" y="3096325"/>
                  </a:lnTo>
                  <a:lnTo>
                    <a:pt x="450509" y="3130963"/>
                  </a:lnTo>
                  <a:lnTo>
                    <a:pt x="479975" y="3164904"/>
                  </a:lnTo>
                  <a:lnTo>
                    <a:pt x="510223" y="3198135"/>
                  </a:lnTo>
                  <a:lnTo>
                    <a:pt x="541239" y="3230642"/>
                  </a:lnTo>
                  <a:lnTo>
                    <a:pt x="573007" y="3262410"/>
                  </a:lnTo>
                  <a:lnTo>
                    <a:pt x="605514" y="3293426"/>
                  </a:lnTo>
                  <a:lnTo>
                    <a:pt x="638745" y="3323674"/>
                  </a:lnTo>
                  <a:lnTo>
                    <a:pt x="672686" y="3353140"/>
                  </a:lnTo>
                  <a:lnTo>
                    <a:pt x="707324" y="3381811"/>
                  </a:lnTo>
                  <a:lnTo>
                    <a:pt x="742643" y="3409672"/>
                  </a:lnTo>
                  <a:lnTo>
                    <a:pt x="778629" y="3436709"/>
                  </a:lnTo>
                  <a:lnTo>
                    <a:pt x="815269" y="3462907"/>
                  </a:lnTo>
                  <a:lnTo>
                    <a:pt x="852547" y="3488253"/>
                  </a:lnTo>
                  <a:lnTo>
                    <a:pt x="890451" y="3512731"/>
                  </a:lnTo>
                  <a:lnTo>
                    <a:pt x="928964" y="3536328"/>
                  </a:lnTo>
                  <a:lnTo>
                    <a:pt x="968074" y="3559030"/>
                  </a:lnTo>
                  <a:lnTo>
                    <a:pt x="1007765" y="3580822"/>
                  </a:lnTo>
                  <a:lnTo>
                    <a:pt x="1048024" y="3601690"/>
                  </a:lnTo>
                  <a:lnTo>
                    <a:pt x="1088836" y="3621619"/>
                  </a:lnTo>
                  <a:lnTo>
                    <a:pt x="1130188" y="3640596"/>
                  </a:lnTo>
                  <a:lnTo>
                    <a:pt x="1172064" y="3658606"/>
                  </a:lnTo>
                  <a:lnTo>
                    <a:pt x="1214451" y="3675636"/>
                  </a:lnTo>
                  <a:lnTo>
                    <a:pt x="1257334" y="3691669"/>
                  </a:lnTo>
                  <a:lnTo>
                    <a:pt x="1300699" y="3706694"/>
                  </a:lnTo>
                  <a:lnTo>
                    <a:pt x="1344532" y="3720694"/>
                  </a:lnTo>
                  <a:lnTo>
                    <a:pt x="1388818" y="3733656"/>
                  </a:lnTo>
                  <a:lnTo>
                    <a:pt x="1433544" y="3745566"/>
                  </a:lnTo>
                  <a:lnTo>
                    <a:pt x="1478695" y="3756410"/>
                  </a:lnTo>
                  <a:lnTo>
                    <a:pt x="1524256" y="3766172"/>
                  </a:lnTo>
                  <a:lnTo>
                    <a:pt x="1570214" y="3774839"/>
                  </a:lnTo>
                  <a:lnTo>
                    <a:pt x="1616555" y="3782397"/>
                  </a:lnTo>
                  <a:lnTo>
                    <a:pt x="1663263" y="3788832"/>
                  </a:lnTo>
                  <a:lnTo>
                    <a:pt x="1710325" y="3794128"/>
                  </a:lnTo>
                  <a:lnTo>
                    <a:pt x="1757726" y="3798272"/>
                  </a:lnTo>
                  <a:lnTo>
                    <a:pt x="1805453" y="3801250"/>
                  </a:lnTo>
                  <a:lnTo>
                    <a:pt x="1853490" y="3803047"/>
                  </a:lnTo>
                  <a:lnTo>
                    <a:pt x="1901825" y="3803650"/>
                  </a:lnTo>
                  <a:close/>
                </a:path>
              </a:pathLst>
            </a:custGeom>
            <a:ln w="114300">
              <a:solidFill>
                <a:srgbClr val="F7941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1802254" y="1046981"/>
              <a:ext cx="3803650" cy="3803650"/>
            </a:xfrm>
            <a:custGeom>
              <a:avLst/>
              <a:gdLst/>
              <a:ahLst/>
              <a:cxnLst/>
              <a:rect l="l" t="t" r="r" b="b"/>
              <a:pathLst>
                <a:path w="3803650" h="3803650">
                  <a:moveTo>
                    <a:pt x="1901825" y="3803650"/>
                  </a:moveTo>
                  <a:lnTo>
                    <a:pt x="1950159" y="3803047"/>
                  </a:lnTo>
                  <a:lnTo>
                    <a:pt x="1998196" y="3801250"/>
                  </a:lnTo>
                  <a:lnTo>
                    <a:pt x="2045923" y="3798272"/>
                  </a:lnTo>
                  <a:lnTo>
                    <a:pt x="2093324" y="3794128"/>
                  </a:lnTo>
                  <a:lnTo>
                    <a:pt x="2140386" y="3788832"/>
                  </a:lnTo>
                  <a:lnTo>
                    <a:pt x="2187094" y="3782397"/>
                  </a:lnTo>
                  <a:lnTo>
                    <a:pt x="2233435" y="3774839"/>
                  </a:lnTo>
                  <a:lnTo>
                    <a:pt x="2279393" y="3766172"/>
                  </a:lnTo>
                  <a:lnTo>
                    <a:pt x="2324954" y="3756410"/>
                  </a:lnTo>
                  <a:lnTo>
                    <a:pt x="2370105" y="3745566"/>
                  </a:lnTo>
                  <a:lnTo>
                    <a:pt x="2414831" y="3733656"/>
                  </a:lnTo>
                  <a:lnTo>
                    <a:pt x="2459117" y="3720694"/>
                  </a:lnTo>
                  <a:lnTo>
                    <a:pt x="2502950" y="3706694"/>
                  </a:lnTo>
                  <a:lnTo>
                    <a:pt x="2546315" y="3691669"/>
                  </a:lnTo>
                  <a:lnTo>
                    <a:pt x="2589198" y="3675636"/>
                  </a:lnTo>
                  <a:lnTo>
                    <a:pt x="2631585" y="3658606"/>
                  </a:lnTo>
                  <a:lnTo>
                    <a:pt x="2673461" y="3640596"/>
                  </a:lnTo>
                  <a:lnTo>
                    <a:pt x="2714813" y="3621619"/>
                  </a:lnTo>
                  <a:lnTo>
                    <a:pt x="2755625" y="3601690"/>
                  </a:lnTo>
                  <a:lnTo>
                    <a:pt x="2795884" y="3580822"/>
                  </a:lnTo>
                  <a:lnTo>
                    <a:pt x="2835575" y="3559030"/>
                  </a:lnTo>
                  <a:lnTo>
                    <a:pt x="2874685" y="3536328"/>
                  </a:lnTo>
                  <a:lnTo>
                    <a:pt x="2913198" y="3512731"/>
                  </a:lnTo>
                  <a:lnTo>
                    <a:pt x="2951102" y="3488253"/>
                  </a:lnTo>
                  <a:lnTo>
                    <a:pt x="2988380" y="3462907"/>
                  </a:lnTo>
                  <a:lnTo>
                    <a:pt x="3025020" y="3436709"/>
                  </a:lnTo>
                  <a:lnTo>
                    <a:pt x="3061006" y="3409672"/>
                  </a:lnTo>
                  <a:lnTo>
                    <a:pt x="3096325" y="3381811"/>
                  </a:lnTo>
                  <a:lnTo>
                    <a:pt x="3130963" y="3353140"/>
                  </a:lnTo>
                  <a:lnTo>
                    <a:pt x="3164904" y="3323674"/>
                  </a:lnTo>
                  <a:lnTo>
                    <a:pt x="3198135" y="3293426"/>
                  </a:lnTo>
                  <a:lnTo>
                    <a:pt x="3230642" y="3262410"/>
                  </a:lnTo>
                  <a:lnTo>
                    <a:pt x="3262410" y="3230642"/>
                  </a:lnTo>
                  <a:lnTo>
                    <a:pt x="3293426" y="3198135"/>
                  </a:lnTo>
                  <a:lnTo>
                    <a:pt x="3323674" y="3164904"/>
                  </a:lnTo>
                  <a:lnTo>
                    <a:pt x="3353140" y="3130963"/>
                  </a:lnTo>
                  <a:lnTo>
                    <a:pt x="3381811" y="3096325"/>
                  </a:lnTo>
                  <a:lnTo>
                    <a:pt x="3409672" y="3061006"/>
                  </a:lnTo>
                  <a:lnTo>
                    <a:pt x="3436709" y="3025020"/>
                  </a:lnTo>
                  <a:lnTo>
                    <a:pt x="3462907" y="2988380"/>
                  </a:lnTo>
                  <a:lnTo>
                    <a:pt x="3488253" y="2951102"/>
                  </a:lnTo>
                  <a:lnTo>
                    <a:pt x="3512731" y="2913198"/>
                  </a:lnTo>
                  <a:lnTo>
                    <a:pt x="3536328" y="2874685"/>
                  </a:lnTo>
                  <a:lnTo>
                    <a:pt x="3559030" y="2835575"/>
                  </a:lnTo>
                  <a:lnTo>
                    <a:pt x="3580822" y="2795884"/>
                  </a:lnTo>
                  <a:lnTo>
                    <a:pt x="3601690" y="2755625"/>
                  </a:lnTo>
                  <a:lnTo>
                    <a:pt x="3621619" y="2714813"/>
                  </a:lnTo>
                  <a:lnTo>
                    <a:pt x="3640596" y="2673461"/>
                  </a:lnTo>
                  <a:lnTo>
                    <a:pt x="3658606" y="2631585"/>
                  </a:lnTo>
                  <a:lnTo>
                    <a:pt x="3675636" y="2589198"/>
                  </a:lnTo>
                  <a:lnTo>
                    <a:pt x="3691669" y="2546315"/>
                  </a:lnTo>
                  <a:lnTo>
                    <a:pt x="3706694" y="2502950"/>
                  </a:lnTo>
                  <a:lnTo>
                    <a:pt x="3720694" y="2459117"/>
                  </a:lnTo>
                  <a:lnTo>
                    <a:pt x="3733656" y="2414831"/>
                  </a:lnTo>
                  <a:lnTo>
                    <a:pt x="3745566" y="2370105"/>
                  </a:lnTo>
                  <a:lnTo>
                    <a:pt x="3756410" y="2324954"/>
                  </a:lnTo>
                  <a:lnTo>
                    <a:pt x="3766172" y="2279393"/>
                  </a:lnTo>
                  <a:lnTo>
                    <a:pt x="3774839" y="2233435"/>
                  </a:lnTo>
                  <a:lnTo>
                    <a:pt x="3782397" y="2187094"/>
                  </a:lnTo>
                  <a:lnTo>
                    <a:pt x="3788832" y="2140386"/>
                  </a:lnTo>
                  <a:lnTo>
                    <a:pt x="3794128" y="2093324"/>
                  </a:lnTo>
                  <a:lnTo>
                    <a:pt x="3798272" y="2045923"/>
                  </a:lnTo>
                  <a:lnTo>
                    <a:pt x="3801250" y="1998196"/>
                  </a:lnTo>
                  <a:lnTo>
                    <a:pt x="3803047" y="1950159"/>
                  </a:lnTo>
                  <a:lnTo>
                    <a:pt x="3803650" y="1901825"/>
                  </a:lnTo>
                  <a:lnTo>
                    <a:pt x="3803047" y="1853490"/>
                  </a:lnTo>
                  <a:lnTo>
                    <a:pt x="3801250" y="1805453"/>
                  </a:lnTo>
                  <a:lnTo>
                    <a:pt x="3798272" y="1757726"/>
                  </a:lnTo>
                  <a:lnTo>
                    <a:pt x="3794128" y="1710325"/>
                  </a:lnTo>
                  <a:lnTo>
                    <a:pt x="3788832" y="1663263"/>
                  </a:lnTo>
                  <a:lnTo>
                    <a:pt x="3782397" y="1616555"/>
                  </a:lnTo>
                  <a:lnTo>
                    <a:pt x="3774839" y="1570214"/>
                  </a:lnTo>
                  <a:lnTo>
                    <a:pt x="3766172" y="1524256"/>
                  </a:lnTo>
                  <a:lnTo>
                    <a:pt x="3756410" y="1478695"/>
                  </a:lnTo>
                  <a:lnTo>
                    <a:pt x="3745566" y="1433544"/>
                  </a:lnTo>
                  <a:lnTo>
                    <a:pt x="3733656" y="1388818"/>
                  </a:lnTo>
                  <a:lnTo>
                    <a:pt x="3720694" y="1344532"/>
                  </a:lnTo>
                  <a:lnTo>
                    <a:pt x="3706694" y="1300699"/>
                  </a:lnTo>
                  <a:lnTo>
                    <a:pt x="3691669" y="1257334"/>
                  </a:lnTo>
                  <a:lnTo>
                    <a:pt x="3675636" y="1214451"/>
                  </a:lnTo>
                  <a:lnTo>
                    <a:pt x="3658606" y="1172064"/>
                  </a:lnTo>
                  <a:lnTo>
                    <a:pt x="3640596" y="1130188"/>
                  </a:lnTo>
                  <a:lnTo>
                    <a:pt x="3621619" y="1088836"/>
                  </a:lnTo>
                  <a:lnTo>
                    <a:pt x="3601690" y="1048024"/>
                  </a:lnTo>
                  <a:lnTo>
                    <a:pt x="3580822" y="1007765"/>
                  </a:lnTo>
                  <a:lnTo>
                    <a:pt x="3559030" y="968074"/>
                  </a:lnTo>
                  <a:lnTo>
                    <a:pt x="3536328" y="928964"/>
                  </a:lnTo>
                  <a:lnTo>
                    <a:pt x="3512731" y="890451"/>
                  </a:lnTo>
                  <a:lnTo>
                    <a:pt x="3488253" y="852547"/>
                  </a:lnTo>
                  <a:lnTo>
                    <a:pt x="3462907" y="815269"/>
                  </a:lnTo>
                  <a:lnTo>
                    <a:pt x="3436709" y="778629"/>
                  </a:lnTo>
                  <a:lnTo>
                    <a:pt x="3409672" y="742643"/>
                  </a:lnTo>
                  <a:lnTo>
                    <a:pt x="3381811" y="707324"/>
                  </a:lnTo>
                  <a:lnTo>
                    <a:pt x="3353140" y="672686"/>
                  </a:lnTo>
                  <a:lnTo>
                    <a:pt x="3323674" y="638745"/>
                  </a:lnTo>
                  <a:lnTo>
                    <a:pt x="3293426" y="605514"/>
                  </a:lnTo>
                  <a:lnTo>
                    <a:pt x="3262410" y="573007"/>
                  </a:lnTo>
                  <a:lnTo>
                    <a:pt x="3230642" y="541239"/>
                  </a:lnTo>
                  <a:lnTo>
                    <a:pt x="3198135" y="510223"/>
                  </a:lnTo>
                  <a:lnTo>
                    <a:pt x="3164904" y="479975"/>
                  </a:lnTo>
                  <a:lnTo>
                    <a:pt x="3130963" y="450509"/>
                  </a:lnTo>
                  <a:lnTo>
                    <a:pt x="3096325" y="421838"/>
                  </a:lnTo>
                  <a:lnTo>
                    <a:pt x="3061006" y="393977"/>
                  </a:lnTo>
                  <a:lnTo>
                    <a:pt x="3025020" y="366940"/>
                  </a:lnTo>
                  <a:lnTo>
                    <a:pt x="2988380" y="340742"/>
                  </a:lnTo>
                  <a:lnTo>
                    <a:pt x="2951102" y="315396"/>
                  </a:lnTo>
                  <a:lnTo>
                    <a:pt x="2913198" y="290918"/>
                  </a:lnTo>
                  <a:lnTo>
                    <a:pt x="2874685" y="267321"/>
                  </a:lnTo>
                  <a:lnTo>
                    <a:pt x="2835575" y="244619"/>
                  </a:lnTo>
                  <a:lnTo>
                    <a:pt x="2795884" y="222827"/>
                  </a:lnTo>
                  <a:lnTo>
                    <a:pt x="2755625" y="201959"/>
                  </a:lnTo>
                  <a:lnTo>
                    <a:pt x="2714813" y="182030"/>
                  </a:lnTo>
                  <a:lnTo>
                    <a:pt x="2673461" y="163053"/>
                  </a:lnTo>
                  <a:lnTo>
                    <a:pt x="2631585" y="145043"/>
                  </a:lnTo>
                  <a:lnTo>
                    <a:pt x="2589198" y="128013"/>
                  </a:lnTo>
                  <a:lnTo>
                    <a:pt x="2546315" y="111980"/>
                  </a:lnTo>
                  <a:lnTo>
                    <a:pt x="2502950" y="96955"/>
                  </a:lnTo>
                  <a:lnTo>
                    <a:pt x="2459117" y="82955"/>
                  </a:lnTo>
                  <a:lnTo>
                    <a:pt x="2414831" y="69993"/>
                  </a:lnTo>
                  <a:lnTo>
                    <a:pt x="2370105" y="58083"/>
                  </a:lnTo>
                  <a:lnTo>
                    <a:pt x="2324954" y="47239"/>
                  </a:lnTo>
                  <a:lnTo>
                    <a:pt x="2279393" y="37477"/>
                  </a:lnTo>
                  <a:lnTo>
                    <a:pt x="2233435" y="28810"/>
                  </a:lnTo>
                  <a:lnTo>
                    <a:pt x="2187094" y="21252"/>
                  </a:lnTo>
                  <a:lnTo>
                    <a:pt x="2140386" y="14817"/>
                  </a:lnTo>
                  <a:lnTo>
                    <a:pt x="2093324" y="9521"/>
                  </a:lnTo>
                  <a:lnTo>
                    <a:pt x="2045923" y="5377"/>
                  </a:lnTo>
                  <a:lnTo>
                    <a:pt x="1998196" y="2399"/>
                  </a:lnTo>
                  <a:lnTo>
                    <a:pt x="1950159" y="602"/>
                  </a:lnTo>
                  <a:lnTo>
                    <a:pt x="1901825" y="0"/>
                  </a:lnTo>
                  <a:lnTo>
                    <a:pt x="1853490" y="602"/>
                  </a:lnTo>
                  <a:lnTo>
                    <a:pt x="1805453" y="2399"/>
                  </a:lnTo>
                  <a:lnTo>
                    <a:pt x="1757726" y="5377"/>
                  </a:lnTo>
                  <a:lnTo>
                    <a:pt x="1710325" y="9521"/>
                  </a:lnTo>
                  <a:lnTo>
                    <a:pt x="1663263" y="14817"/>
                  </a:lnTo>
                  <a:lnTo>
                    <a:pt x="1616555" y="21252"/>
                  </a:lnTo>
                  <a:lnTo>
                    <a:pt x="1570214" y="28810"/>
                  </a:lnTo>
                  <a:lnTo>
                    <a:pt x="1524256" y="37477"/>
                  </a:lnTo>
                  <a:lnTo>
                    <a:pt x="1478695" y="47239"/>
                  </a:lnTo>
                  <a:lnTo>
                    <a:pt x="1433544" y="58083"/>
                  </a:lnTo>
                  <a:lnTo>
                    <a:pt x="1388818" y="69993"/>
                  </a:lnTo>
                  <a:lnTo>
                    <a:pt x="1344532" y="82955"/>
                  </a:lnTo>
                  <a:lnTo>
                    <a:pt x="1300699" y="96955"/>
                  </a:lnTo>
                  <a:lnTo>
                    <a:pt x="1257334" y="111980"/>
                  </a:lnTo>
                  <a:lnTo>
                    <a:pt x="1214451" y="128013"/>
                  </a:lnTo>
                  <a:lnTo>
                    <a:pt x="1172064" y="145043"/>
                  </a:lnTo>
                  <a:lnTo>
                    <a:pt x="1130188" y="163053"/>
                  </a:lnTo>
                  <a:lnTo>
                    <a:pt x="1088836" y="182030"/>
                  </a:lnTo>
                  <a:lnTo>
                    <a:pt x="1048024" y="201959"/>
                  </a:lnTo>
                  <a:lnTo>
                    <a:pt x="1007765" y="222827"/>
                  </a:lnTo>
                  <a:lnTo>
                    <a:pt x="968074" y="244619"/>
                  </a:lnTo>
                  <a:lnTo>
                    <a:pt x="928964" y="267321"/>
                  </a:lnTo>
                  <a:lnTo>
                    <a:pt x="890451" y="290918"/>
                  </a:lnTo>
                  <a:lnTo>
                    <a:pt x="852547" y="315396"/>
                  </a:lnTo>
                  <a:lnTo>
                    <a:pt x="815269" y="340742"/>
                  </a:lnTo>
                  <a:lnTo>
                    <a:pt x="778629" y="366940"/>
                  </a:lnTo>
                  <a:lnTo>
                    <a:pt x="742643" y="393977"/>
                  </a:lnTo>
                  <a:lnTo>
                    <a:pt x="707324" y="421838"/>
                  </a:lnTo>
                  <a:lnTo>
                    <a:pt x="672686" y="450509"/>
                  </a:lnTo>
                  <a:lnTo>
                    <a:pt x="638745" y="479975"/>
                  </a:lnTo>
                  <a:lnTo>
                    <a:pt x="605514" y="510223"/>
                  </a:lnTo>
                  <a:lnTo>
                    <a:pt x="573007" y="541239"/>
                  </a:lnTo>
                  <a:lnTo>
                    <a:pt x="541239" y="573007"/>
                  </a:lnTo>
                  <a:lnTo>
                    <a:pt x="510223" y="605514"/>
                  </a:lnTo>
                  <a:lnTo>
                    <a:pt x="479975" y="638745"/>
                  </a:lnTo>
                  <a:lnTo>
                    <a:pt x="450509" y="672686"/>
                  </a:lnTo>
                  <a:lnTo>
                    <a:pt x="421838" y="707324"/>
                  </a:lnTo>
                  <a:lnTo>
                    <a:pt x="393977" y="742643"/>
                  </a:lnTo>
                  <a:lnTo>
                    <a:pt x="366940" y="778629"/>
                  </a:lnTo>
                  <a:lnTo>
                    <a:pt x="340742" y="815269"/>
                  </a:lnTo>
                  <a:lnTo>
                    <a:pt x="315396" y="852547"/>
                  </a:lnTo>
                  <a:lnTo>
                    <a:pt x="290918" y="890451"/>
                  </a:lnTo>
                  <a:lnTo>
                    <a:pt x="267321" y="928964"/>
                  </a:lnTo>
                  <a:lnTo>
                    <a:pt x="244619" y="968074"/>
                  </a:lnTo>
                  <a:lnTo>
                    <a:pt x="222827" y="1007765"/>
                  </a:lnTo>
                  <a:lnTo>
                    <a:pt x="201959" y="1048024"/>
                  </a:lnTo>
                  <a:lnTo>
                    <a:pt x="182030" y="1088836"/>
                  </a:lnTo>
                  <a:lnTo>
                    <a:pt x="163053" y="1130188"/>
                  </a:lnTo>
                  <a:lnTo>
                    <a:pt x="145043" y="1172064"/>
                  </a:lnTo>
                  <a:lnTo>
                    <a:pt x="128013" y="1214451"/>
                  </a:lnTo>
                  <a:lnTo>
                    <a:pt x="111980" y="1257334"/>
                  </a:lnTo>
                  <a:lnTo>
                    <a:pt x="96955" y="1300699"/>
                  </a:lnTo>
                  <a:lnTo>
                    <a:pt x="82955" y="1344532"/>
                  </a:lnTo>
                  <a:lnTo>
                    <a:pt x="69993" y="1388818"/>
                  </a:lnTo>
                  <a:lnTo>
                    <a:pt x="58083" y="1433544"/>
                  </a:lnTo>
                  <a:lnTo>
                    <a:pt x="47239" y="1478695"/>
                  </a:lnTo>
                  <a:lnTo>
                    <a:pt x="37477" y="1524256"/>
                  </a:lnTo>
                  <a:lnTo>
                    <a:pt x="28810" y="1570214"/>
                  </a:lnTo>
                  <a:lnTo>
                    <a:pt x="21252" y="1616555"/>
                  </a:lnTo>
                  <a:lnTo>
                    <a:pt x="14817" y="1663263"/>
                  </a:lnTo>
                  <a:lnTo>
                    <a:pt x="9521" y="1710325"/>
                  </a:lnTo>
                  <a:lnTo>
                    <a:pt x="5377" y="1757726"/>
                  </a:lnTo>
                  <a:lnTo>
                    <a:pt x="2399" y="1805453"/>
                  </a:lnTo>
                  <a:lnTo>
                    <a:pt x="602" y="1853490"/>
                  </a:lnTo>
                  <a:lnTo>
                    <a:pt x="0" y="1901825"/>
                  </a:lnTo>
                  <a:lnTo>
                    <a:pt x="602" y="1950159"/>
                  </a:lnTo>
                  <a:lnTo>
                    <a:pt x="2399" y="1998196"/>
                  </a:lnTo>
                  <a:lnTo>
                    <a:pt x="5377" y="2045923"/>
                  </a:lnTo>
                  <a:lnTo>
                    <a:pt x="9521" y="2093324"/>
                  </a:lnTo>
                  <a:lnTo>
                    <a:pt x="14817" y="2140386"/>
                  </a:lnTo>
                  <a:lnTo>
                    <a:pt x="21252" y="2187094"/>
                  </a:lnTo>
                  <a:lnTo>
                    <a:pt x="28810" y="2233435"/>
                  </a:lnTo>
                  <a:lnTo>
                    <a:pt x="37477" y="2279393"/>
                  </a:lnTo>
                  <a:lnTo>
                    <a:pt x="47239" y="2324954"/>
                  </a:lnTo>
                  <a:lnTo>
                    <a:pt x="58083" y="2370105"/>
                  </a:lnTo>
                  <a:lnTo>
                    <a:pt x="69993" y="2414831"/>
                  </a:lnTo>
                  <a:lnTo>
                    <a:pt x="82955" y="2459117"/>
                  </a:lnTo>
                  <a:lnTo>
                    <a:pt x="96955" y="2502950"/>
                  </a:lnTo>
                  <a:lnTo>
                    <a:pt x="111980" y="2546315"/>
                  </a:lnTo>
                  <a:lnTo>
                    <a:pt x="128013" y="2589198"/>
                  </a:lnTo>
                  <a:lnTo>
                    <a:pt x="145043" y="2631585"/>
                  </a:lnTo>
                  <a:lnTo>
                    <a:pt x="163053" y="2673461"/>
                  </a:lnTo>
                  <a:lnTo>
                    <a:pt x="182030" y="2714813"/>
                  </a:lnTo>
                  <a:lnTo>
                    <a:pt x="201959" y="2755625"/>
                  </a:lnTo>
                  <a:lnTo>
                    <a:pt x="222827" y="2795884"/>
                  </a:lnTo>
                  <a:lnTo>
                    <a:pt x="244619" y="2835575"/>
                  </a:lnTo>
                  <a:lnTo>
                    <a:pt x="267321" y="2874685"/>
                  </a:lnTo>
                  <a:lnTo>
                    <a:pt x="290918" y="2913198"/>
                  </a:lnTo>
                  <a:lnTo>
                    <a:pt x="315396" y="2951102"/>
                  </a:lnTo>
                  <a:lnTo>
                    <a:pt x="340742" y="2988380"/>
                  </a:lnTo>
                  <a:lnTo>
                    <a:pt x="366940" y="3025020"/>
                  </a:lnTo>
                  <a:lnTo>
                    <a:pt x="393977" y="3061006"/>
                  </a:lnTo>
                  <a:lnTo>
                    <a:pt x="421838" y="3096325"/>
                  </a:lnTo>
                  <a:lnTo>
                    <a:pt x="450509" y="3130963"/>
                  </a:lnTo>
                  <a:lnTo>
                    <a:pt x="479975" y="3164904"/>
                  </a:lnTo>
                  <a:lnTo>
                    <a:pt x="510223" y="3198135"/>
                  </a:lnTo>
                  <a:lnTo>
                    <a:pt x="541239" y="3230642"/>
                  </a:lnTo>
                  <a:lnTo>
                    <a:pt x="573007" y="3262410"/>
                  </a:lnTo>
                  <a:lnTo>
                    <a:pt x="605514" y="3293426"/>
                  </a:lnTo>
                  <a:lnTo>
                    <a:pt x="638745" y="3323674"/>
                  </a:lnTo>
                  <a:lnTo>
                    <a:pt x="672686" y="3353140"/>
                  </a:lnTo>
                  <a:lnTo>
                    <a:pt x="707324" y="3381811"/>
                  </a:lnTo>
                  <a:lnTo>
                    <a:pt x="742643" y="3409672"/>
                  </a:lnTo>
                  <a:lnTo>
                    <a:pt x="778629" y="3436709"/>
                  </a:lnTo>
                  <a:lnTo>
                    <a:pt x="815269" y="3462907"/>
                  </a:lnTo>
                  <a:lnTo>
                    <a:pt x="852547" y="3488253"/>
                  </a:lnTo>
                  <a:lnTo>
                    <a:pt x="890451" y="3512731"/>
                  </a:lnTo>
                  <a:lnTo>
                    <a:pt x="928964" y="3536328"/>
                  </a:lnTo>
                  <a:lnTo>
                    <a:pt x="968074" y="3559030"/>
                  </a:lnTo>
                  <a:lnTo>
                    <a:pt x="1007765" y="3580822"/>
                  </a:lnTo>
                  <a:lnTo>
                    <a:pt x="1048024" y="3601690"/>
                  </a:lnTo>
                  <a:lnTo>
                    <a:pt x="1088836" y="3621619"/>
                  </a:lnTo>
                  <a:lnTo>
                    <a:pt x="1130188" y="3640596"/>
                  </a:lnTo>
                  <a:lnTo>
                    <a:pt x="1172064" y="3658606"/>
                  </a:lnTo>
                  <a:lnTo>
                    <a:pt x="1214451" y="3675636"/>
                  </a:lnTo>
                  <a:lnTo>
                    <a:pt x="1257334" y="3691669"/>
                  </a:lnTo>
                  <a:lnTo>
                    <a:pt x="1300699" y="3706694"/>
                  </a:lnTo>
                  <a:lnTo>
                    <a:pt x="1344532" y="3720694"/>
                  </a:lnTo>
                  <a:lnTo>
                    <a:pt x="1388818" y="3733656"/>
                  </a:lnTo>
                  <a:lnTo>
                    <a:pt x="1433544" y="3745566"/>
                  </a:lnTo>
                  <a:lnTo>
                    <a:pt x="1478695" y="3756410"/>
                  </a:lnTo>
                  <a:lnTo>
                    <a:pt x="1524256" y="3766172"/>
                  </a:lnTo>
                  <a:lnTo>
                    <a:pt x="1570214" y="3774839"/>
                  </a:lnTo>
                  <a:lnTo>
                    <a:pt x="1616555" y="3782397"/>
                  </a:lnTo>
                  <a:lnTo>
                    <a:pt x="1663263" y="3788832"/>
                  </a:lnTo>
                  <a:lnTo>
                    <a:pt x="1710325" y="3794128"/>
                  </a:lnTo>
                  <a:lnTo>
                    <a:pt x="1757726" y="3798272"/>
                  </a:lnTo>
                  <a:lnTo>
                    <a:pt x="1805453" y="3801250"/>
                  </a:lnTo>
                  <a:lnTo>
                    <a:pt x="1853490" y="3803047"/>
                  </a:lnTo>
                  <a:lnTo>
                    <a:pt x="1901825" y="3803650"/>
                  </a:lnTo>
                  <a:close/>
                </a:path>
              </a:pathLst>
            </a:custGeom>
            <a:ln w="228600">
              <a:solidFill>
                <a:srgbClr val="84C2E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96698" y="2330450"/>
            <a:ext cx="8948420" cy="0"/>
          </a:xfrm>
          <a:custGeom>
            <a:avLst/>
            <a:gdLst/>
            <a:ahLst/>
            <a:cxnLst/>
            <a:rect l="l" t="t" r="r" b="b"/>
            <a:pathLst>
              <a:path w="8948420">
                <a:moveTo>
                  <a:pt x="0" y="0"/>
                </a:moveTo>
                <a:lnTo>
                  <a:pt x="8947899" y="0"/>
                </a:lnTo>
              </a:path>
            </a:pathLst>
          </a:custGeom>
          <a:ln w="12700">
            <a:solidFill>
              <a:srgbClr val="3969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983999" y="2442094"/>
            <a:ext cx="2439670" cy="325310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500" b="1" dirty="0">
                <a:solidFill>
                  <a:srgbClr val="84C2EA"/>
                </a:solidFill>
                <a:latin typeface="FS Emeric"/>
                <a:cs typeface="FS Emeric"/>
              </a:rPr>
              <a:t>↘</a:t>
            </a:r>
            <a:endParaRPr sz="4500">
              <a:latin typeface="FS Emeric"/>
              <a:cs typeface="FS Emeric"/>
            </a:endParaRPr>
          </a:p>
          <a:p>
            <a:pPr marL="12700">
              <a:lnSpc>
                <a:spcPct val="100000"/>
              </a:lnSpc>
            </a:pPr>
            <a:r>
              <a:rPr sz="2500" spc="-10" dirty="0">
                <a:solidFill>
                  <a:srgbClr val="58595B"/>
                </a:solidFill>
                <a:latin typeface="Open Sans"/>
                <a:cs typeface="Open Sans"/>
              </a:rPr>
              <a:t>What</a:t>
            </a:r>
            <a:r>
              <a:rPr sz="2500" spc="-3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5" dirty="0">
                <a:solidFill>
                  <a:srgbClr val="58595B"/>
                </a:solidFill>
                <a:latin typeface="Open Sans"/>
                <a:cs typeface="Open Sans"/>
              </a:rPr>
              <a:t>are 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some</a:t>
            </a:r>
            <a:endParaRPr sz="2500">
              <a:latin typeface="Open Sans"/>
              <a:cs typeface="Open Sans"/>
            </a:endParaRPr>
          </a:p>
          <a:p>
            <a:pPr marL="12700" marR="5080">
              <a:lnSpc>
                <a:spcPct val="113399"/>
              </a:lnSpc>
            </a:pP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of </a:t>
            </a:r>
            <a:r>
              <a:rPr sz="2500" spc="-10" dirty="0">
                <a:solidFill>
                  <a:srgbClr val="58595B"/>
                </a:solidFill>
                <a:latin typeface="Open Sans"/>
                <a:cs typeface="Open Sans"/>
              </a:rPr>
              <a:t>the </a:t>
            </a:r>
            <a:r>
              <a:rPr sz="2500" spc="-35" dirty="0">
                <a:solidFill>
                  <a:srgbClr val="58595B"/>
                </a:solidFill>
                <a:latin typeface="Open Sans"/>
                <a:cs typeface="Open Sans"/>
              </a:rPr>
              <a:t>key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issues </a:t>
            </a:r>
            <a:r>
              <a:rPr sz="2500" spc="-63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you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think</a:t>
            </a:r>
            <a:r>
              <a:rPr sz="2500" spc="-1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5" dirty="0">
                <a:solidFill>
                  <a:srgbClr val="58595B"/>
                </a:solidFill>
                <a:latin typeface="Open Sans"/>
                <a:cs typeface="Open Sans"/>
              </a:rPr>
              <a:t>are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 problematic in 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10" dirty="0">
                <a:solidFill>
                  <a:srgbClr val="58595B"/>
                </a:solidFill>
                <a:latin typeface="Open Sans"/>
                <a:cs typeface="Open Sans"/>
              </a:rPr>
              <a:t>the </a:t>
            </a:r>
            <a:r>
              <a:rPr sz="2500" spc="-30" dirty="0">
                <a:solidFill>
                  <a:srgbClr val="58595B"/>
                </a:solidFill>
                <a:latin typeface="Open Sans"/>
                <a:cs typeface="Open Sans"/>
              </a:rPr>
              <a:t>fast-fashion </a:t>
            </a:r>
            <a:r>
              <a:rPr sz="2500" spc="-2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30" dirty="0">
                <a:solidFill>
                  <a:srgbClr val="58595B"/>
                </a:solidFill>
                <a:latin typeface="Open Sans"/>
                <a:cs typeface="Open Sans"/>
              </a:rPr>
              <a:t>industry?</a:t>
            </a:r>
            <a:endParaRPr sz="2500">
              <a:latin typeface="Open Sans"/>
              <a:cs typeface="Open San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123922" y="2442094"/>
            <a:ext cx="2861945" cy="4549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500" b="1" dirty="0">
                <a:solidFill>
                  <a:srgbClr val="84C2EA"/>
                </a:solidFill>
                <a:latin typeface="FS Emeric"/>
                <a:cs typeface="FS Emeric"/>
              </a:rPr>
              <a:t>↘</a:t>
            </a:r>
            <a:endParaRPr sz="4500">
              <a:latin typeface="FS Emeric"/>
              <a:cs typeface="FS Emeric"/>
            </a:endParaRPr>
          </a:p>
          <a:p>
            <a:pPr marL="12700">
              <a:lnSpc>
                <a:spcPct val="100000"/>
              </a:lnSpc>
            </a:pPr>
            <a:r>
              <a:rPr sz="2500" spc="-10" dirty="0">
                <a:solidFill>
                  <a:srgbClr val="58595B"/>
                </a:solidFill>
                <a:latin typeface="Open Sans"/>
                <a:cs typeface="Open Sans"/>
              </a:rPr>
              <a:t>Can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 you think of</a:t>
            </a:r>
            <a:endParaRPr sz="2500">
              <a:latin typeface="Open Sans"/>
              <a:cs typeface="Open Sans"/>
            </a:endParaRPr>
          </a:p>
          <a:p>
            <a:pPr marL="12700" marR="274955">
              <a:lnSpc>
                <a:spcPct val="113399"/>
              </a:lnSpc>
            </a:pP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creative</a:t>
            </a:r>
            <a:r>
              <a:rPr sz="2500" spc="-7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solutions </a:t>
            </a:r>
            <a:r>
              <a:rPr sz="2500" spc="-63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to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10" dirty="0">
                <a:solidFill>
                  <a:srgbClr val="58595B"/>
                </a:solidFill>
                <a:latin typeface="Open Sans"/>
                <a:cs typeface="Open Sans"/>
              </a:rPr>
              <a:t>these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30" dirty="0">
                <a:solidFill>
                  <a:srgbClr val="58595B"/>
                </a:solidFill>
                <a:latin typeface="Open Sans"/>
                <a:cs typeface="Open Sans"/>
              </a:rPr>
              <a:t>issues?</a:t>
            </a:r>
            <a:endParaRPr sz="2500">
              <a:latin typeface="Open Sans"/>
              <a:cs typeface="Open Sans"/>
            </a:endParaRPr>
          </a:p>
          <a:p>
            <a:pPr marL="12700">
              <a:lnSpc>
                <a:spcPct val="100000"/>
              </a:lnSpc>
              <a:spcBef>
                <a:spcPts val="1800"/>
              </a:spcBef>
            </a:pPr>
            <a:r>
              <a:rPr sz="4500" b="1" dirty="0">
                <a:solidFill>
                  <a:srgbClr val="84C2EA"/>
                </a:solidFill>
                <a:latin typeface="FS Emeric"/>
                <a:cs typeface="FS Emeric"/>
              </a:rPr>
              <a:t>↘</a:t>
            </a:r>
            <a:endParaRPr sz="4500">
              <a:latin typeface="FS Emeric"/>
              <a:cs typeface="FS Emeric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500" spc="-10" dirty="0">
                <a:solidFill>
                  <a:srgbClr val="58595B"/>
                </a:solidFill>
                <a:latin typeface="Open Sans"/>
                <a:cs typeface="Open Sans"/>
              </a:rPr>
              <a:t>Do</a:t>
            </a:r>
            <a:r>
              <a:rPr sz="2500" spc="-4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10" dirty="0">
                <a:solidFill>
                  <a:srgbClr val="58595B"/>
                </a:solidFill>
                <a:latin typeface="Open Sans"/>
                <a:cs typeface="Open Sans"/>
              </a:rPr>
              <a:t>these</a:t>
            </a:r>
            <a:r>
              <a:rPr sz="2500" spc="-3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issues</a:t>
            </a:r>
            <a:endParaRPr sz="2500">
              <a:latin typeface="Open Sans"/>
              <a:cs typeface="Open Sans"/>
            </a:endParaRPr>
          </a:p>
          <a:p>
            <a:pPr marL="12700" marR="5080">
              <a:lnSpc>
                <a:spcPct val="113399"/>
              </a:lnSpc>
            </a:pPr>
            <a:r>
              <a:rPr sz="2500" spc="-25" dirty="0">
                <a:solidFill>
                  <a:srgbClr val="58595B"/>
                </a:solidFill>
                <a:latin typeface="Open Sans"/>
                <a:cs typeface="Open Sans"/>
              </a:rPr>
              <a:t>come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up</a:t>
            </a:r>
            <a:r>
              <a:rPr sz="2500" spc="-1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in</a:t>
            </a:r>
            <a:r>
              <a:rPr sz="2500" spc="-1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5" dirty="0">
                <a:solidFill>
                  <a:srgbClr val="58595B"/>
                </a:solidFill>
                <a:latin typeface="Open Sans"/>
                <a:cs typeface="Open Sans"/>
              </a:rPr>
              <a:t>areas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outside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of business </a:t>
            </a:r>
            <a:r>
              <a:rPr sz="2500" spc="-63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and</a:t>
            </a:r>
            <a:r>
              <a:rPr sz="2500" spc="-1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40" dirty="0">
                <a:solidFill>
                  <a:srgbClr val="58595B"/>
                </a:solidFill>
                <a:latin typeface="Open Sans"/>
                <a:cs typeface="Open Sans"/>
              </a:rPr>
              <a:t>fashion?</a:t>
            </a:r>
            <a:endParaRPr sz="2500">
              <a:latin typeface="Open Sans"/>
              <a:cs typeface="Open Sans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920499" y="1422608"/>
            <a:ext cx="3466465" cy="8032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85" dirty="0">
                <a:solidFill>
                  <a:srgbClr val="414042"/>
                </a:solidFill>
              </a:rPr>
              <a:t>Conclusion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8191497" y="2645496"/>
            <a:ext cx="4970780" cy="302069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3250" spc="15" dirty="0">
                <a:solidFill>
                  <a:srgbClr val="F7941E"/>
                </a:solidFill>
                <a:latin typeface="FSEmeric-Light"/>
                <a:cs typeface="FSEmeric-Light"/>
              </a:rPr>
              <a:t>→</a:t>
            </a:r>
            <a:r>
              <a:rPr sz="3250" spc="310" dirty="0">
                <a:solidFill>
                  <a:srgbClr val="F7941E"/>
                </a:solidFill>
                <a:latin typeface="FSEmeric-Light"/>
                <a:cs typeface="FSEmeric-Light"/>
              </a:rPr>
              <a:t> </a:t>
            </a:r>
            <a:r>
              <a:rPr sz="3250" b="1" spc="-30" dirty="0">
                <a:solidFill>
                  <a:srgbClr val="F7941E"/>
                </a:solidFill>
                <a:latin typeface="Open Sans"/>
                <a:cs typeface="Open Sans"/>
              </a:rPr>
              <a:t>Fashionrevolution.org</a:t>
            </a:r>
            <a:endParaRPr sz="3250">
              <a:latin typeface="Open Sans"/>
              <a:cs typeface="Open Sans"/>
            </a:endParaRPr>
          </a:p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sz="3250" spc="15" dirty="0">
                <a:solidFill>
                  <a:srgbClr val="F7941E"/>
                </a:solidFill>
                <a:latin typeface="FSEmeric-Light"/>
                <a:cs typeface="FSEmeric-Light"/>
              </a:rPr>
              <a:t>→</a:t>
            </a:r>
            <a:r>
              <a:rPr sz="3250" spc="290" dirty="0">
                <a:solidFill>
                  <a:srgbClr val="F7941E"/>
                </a:solidFill>
                <a:latin typeface="FSEmeric-Light"/>
                <a:cs typeface="FSEmeric-Light"/>
              </a:rPr>
              <a:t> </a:t>
            </a:r>
            <a:r>
              <a:rPr sz="3250" b="1" spc="-10" dirty="0">
                <a:solidFill>
                  <a:srgbClr val="F7941E"/>
                </a:solidFill>
                <a:latin typeface="Open Sans"/>
                <a:cs typeface="Open Sans"/>
              </a:rPr>
              <a:t>Project</a:t>
            </a:r>
            <a:r>
              <a:rPr sz="3250" b="1" spc="-15" dirty="0">
                <a:solidFill>
                  <a:srgbClr val="F7941E"/>
                </a:solidFill>
                <a:latin typeface="Open Sans"/>
                <a:cs typeface="Open Sans"/>
              </a:rPr>
              <a:t> </a:t>
            </a:r>
            <a:r>
              <a:rPr sz="3250" b="1" spc="-25" dirty="0">
                <a:solidFill>
                  <a:srgbClr val="F7941E"/>
                </a:solidFill>
                <a:latin typeface="Open Sans"/>
                <a:cs typeface="Open Sans"/>
              </a:rPr>
              <a:t>Stopshop</a:t>
            </a:r>
            <a:endParaRPr sz="3250">
              <a:latin typeface="Open Sans"/>
              <a:cs typeface="Open Sans"/>
            </a:endParaRPr>
          </a:p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sz="3250" spc="15" dirty="0">
                <a:solidFill>
                  <a:srgbClr val="F7941E"/>
                </a:solidFill>
                <a:latin typeface="FSEmeric-Light"/>
                <a:cs typeface="FSEmeric-Light"/>
              </a:rPr>
              <a:t>→</a:t>
            </a:r>
            <a:r>
              <a:rPr sz="3250" spc="295" dirty="0">
                <a:solidFill>
                  <a:srgbClr val="F7941E"/>
                </a:solidFill>
                <a:latin typeface="FSEmeric-Light"/>
                <a:cs typeface="FSEmeric-Light"/>
              </a:rPr>
              <a:t> </a:t>
            </a:r>
            <a:r>
              <a:rPr sz="3250" b="1" spc="-20" dirty="0">
                <a:solidFill>
                  <a:srgbClr val="F7941E"/>
                </a:solidFill>
                <a:latin typeface="Open Sans"/>
                <a:cs typeface="Open Sans"/>
              </a:rPr>
              <a:t>Global</a:t>
            </a:r>
            <a:r>
              <a:rPr sz="3250" b="1" spc="-10" dirty="0">
                <a:solidFill>
                  <a:srgbClr val="F7941E"/>
                </a:solidFill>
                <a:latin typeface="Open Sans"/>
                <a:cs typeface="Open Sans"/>
              </a:rPr>
              <a:t> </a:t>
            </a:r>
            <a:r>
              <a:rPr sz="3250" b="1" spc="-15" dirty="0">
                <a:solidFill>
                  <a:srgbClr val="F7941E"/>
                </a:solidFill>
                <a:latin typeface="Open Sans"/>
                <a:cs typeface="Open Sans"/>
              </a:rPr>
              <a:t>Garbs</a:t>
            </a:r>
            <a:r>
              <a:rPr sz="3250" b="1" spc="-5" dirty="0">
                <a:solidFill>
                  <a:srgbClr val="F7941E"/>
                </a:solidFill>
                <a:latin typeface="Open Sans"/>
                <a:cs typeface="Open Sans"/>
              </a:rPr>
              <a:t> </a:t>
            </a:r>
            <a:r>
              <a:rPr sz="3250" b="1" spc="-15" dirty="0">
                <a:solidFill>
                  <a:srgbClr val="F7941E"/>
                </a:solidFill>
                <a:latin typeface="Open Sans"/>
                <a:cs typeface="Open Sans"/>
              </a:rPr>
              <a:t>Labour</a:t>
            </a:r>
            <a:endParaRPr sz="3250">
              <a:latin typeface="Open Sans"/>
              <a:cs typeface="Open Sans"/>
            </a:endParaRPr>
          </a:p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sz="3250" spc="15" dirty="0">
                <a:solidFill>
                  <a:srgbClr val="F7941E"/>
                </a:solidFill>
                <a:latin typeface="FSEmeric-Light"/>
                <a:cs typeface="FSEmeric-Light"/>
              </a:rPr>
              <a:t>→</a:t>
            </a:r>
            <a:r>
              <a:rPr sz="3250" spc="285" dirty="0">
                <a:solidFill>
                  <a:srgbClr val="F7941E"/>
                </a:solidFill>
                <a:latin typeface="FSEmeric-Light"/>
                <a:cs typeface="FSEmeric-Light"/>
              </a:rPr>
              <a:t> </a:t>
            </a:r>
            <a:r>
              <a:rPr sz="3250" b="1" spc="-15" dirty="0">
                <a:solidFill>
                  <a:srgbClr val="F7941E"/>
                </a:solidFill>
                <a:latin typeface="Open Sans"/>
                <a:cs typeface="Open Sans"/>
              </a:rPr>
              <a:t>Behind</a:t>
            </a:r>
            <a:r>
              <a:rPr sz="3250" b="1" spc="-10" dirty="0">
                <a:solidFill>
                  <a:srgbClr val="F7941E"/>
                </a:solidFill>
                <a:latin typeface="Open Sans"/>
                <a:cs typeface="Open Sans"/>
              </a:rPr>
              <a:t> the </a:t>
            </a:r>
            <a:r>
              <a:rPr sz="3250" b="1" dirty="0">
                <a:solidFill>
                  <a:srgbClr val="F7941E"/>
                </a:solidFill>
                <a:latin typeface="Open Sans"/>
                <a:cs typeface="Open Sans"/>
              </a:rPr>
              <a:t>Label</a:t>
            </a:r>
            <a:endParaRPr sz="3250">
              <a:latin typeface="Open Sans"/>
              <a:cs typeface="Open Sans"/>
            </a:endParaRPr>
          </a:p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sz="3250" spc="15" dirty="0">
                <a:solidFill>
                  <a:srgbClr val="F7941E"/>
                </a:solidFill>
                <a:latin typeface="FSEmeric-Light"/>
                <a:cs typeface="FSEmeric-Light"/>
              </a:rPr>
              <a:t>→</a:t>
            </a:r>
            <a:r>
              <a:rPr sz="3250" spc="290" dirty="0">
                <a:solidFill>
                  <a:srgbClr val="F7941E"/>
                </a:solidFill>
                <a:latin typeface="FSEmeric-Light"/>
                <a:cs typeface="FSEmeric-Light"/>
              </a:rPr>
              <a:t> </a:t>
            </a:r>
            <a:r>
              <a:rPr sz="3250" b="1" spc="-30" dirty="0">
                <a:solidFill>
                  <a:srgbClr val="F7941E"/>
                </a:solidFill>
                <a:latin typeface="Open Sans"/>
                <a:cs typeface="Open Sans"/>
              </a:rPr>
              <a:t>War</a:t>
            </a:r>
            <a:r>
              <a:rPr sz="3250" b="1" spc="-10" dirty="0">
                <a:solidFill>
                  <a:srgbClr val="F7941E"/>
                </a:solidFill>
                <a:latin typeface="Open Sans"/>
                <a:cs typeface="Open Sans"/>
              </a:rPr>
              <a:t> </a:t>
            </a:r>
            <a:r>
              <a:rPr sz="3250" b="1" spc="-5" dirty="0">
                <a:solidFill>
                  <a:srgbClr val="F7941E"/>
                </a:solidFill>
                <a:latin typeface="Open Sans"/>
                <a:cs typeface="Open Sans"/>
              </a:rPr>
              <a:t>on</a:t>
            </a:r>
            <a:r>
              <a:rPr sz="3250" b="1" spc="-10" dirty="0">
                <a:solidFill>
                  <a:srgbClr val="F7941E"/>
                </a:solidFill>
                <a:latin typeface="Open Sans"/>
                <a:cs typeface="Open Sans"/>
              </a:rPr>
              <a:t> </a:t>
            </a:r>
            <a:r>
              <a:rPr sz="3250" b="1" spc="-30" dirty="0">
                <a:solidFill>
                  <a:srgbClr val="F7941E"/>
                </a:solidFill>
                <a:latin typeface="Open Sans"/>
                <a:cs typeface="Open Sans"/>
              </a:rPr>
              <a:t>Want</a:t>
            </a:r>
            <a:endParaRPr sz="3250">
              <a:latin typeface="Open Sans"/>
              <a:cs typeface="Open Sans"/>
            </a:endParaRPr>
          </a:p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sz="3250" spc="15" dirty="0">
                <a:solidFill>
                  <a:srgbClr val="F7941E"/>
                </a:solidFill>
                <a:latin typeface="FSEmeric-Light"/>
                <a:cs typeface="FSEmeric-Light"/>
              </a:rPr>
              <a:t>→</a:t>
            </a:r>
            <a:r>
              <a:rPr sz="3250" spc="265" dirty="0">
                <a:solidFill>
                  <a:srgbClr val="F7941E"/>
                </a:solidFill>
                <a:latin typeface="FSEmeric-Light"/>
                <a:cs typeface="FSEmeric-Light"/>
              </a:rPr>
              <a:t> </a:t>
            </a:r>
            <a:r>
              <a:rPr sz="3250" b="1" spc="-20" dirty="0">
                <a:solidFill>
                  <a:srgbClr val="F7941E"/>
                </a:solidFill>
                <a:latin typeface="Open Sans"/>
                <a:cs typeface="Open Sans"/>
              </a:rPr>
              <a:t>Goodonyou.eco</a:t>
            </a:r>
            <a:endParaRPr sz="3250">
              <a:latin typeface="Open Sans"/>
              <a:cs typeface="Open Sans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628910" y="4249737"/>
            <a:ext cx="3361379" cy="3286125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908800" y="1600200"/>
            <a:ext cx="5715000" cy="4140200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996698" y="2330450"/>
            <a:ext cx="4921885" cy="0"/>
          </a:xfrm>
          <a:custGeom>
            <a:avLst/>
            <a:gdLst/>
            <a:ahLst/>
            <a:cxnLst/>
            <a:rect l="l" t="t" r="r" b="b"/>
            <a:pathLst>
              <a:path w="4921885">
                <a:moveTo>
                  <a:pt x="0" y="0"/>
                </a:moveTo>
                <a:lnTo>
                  <a:pt x="4921504" y="0"/>
                </a:lnTo>
              </a:path>
            </a:pathLst>
          </a:custGeom>
          <a:ln w="12700">
            <a:solidFill>
              <a:srgbClr val="3969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920499" y="1336423"/>
            <a:ext cx="5191125" cy="17532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1100"/>
              </a:lnSpc>
              <a:spcBef>
                <a:spcPts val="100"/>
              </a:spcBef>
            </a:pPr>
            <a:r>
              <a:rPr spc="-80" dirty="0">
                <a:solidFill>
                  <a:srgbClr val="F7941E"/>
                </a:solidFill>
              </a:rPr>
              <a:t>Invitation</a:t>
            </a:r>
            <a:r>
              <a:rPr spc="-40" dirty="0">
                <a:solidFill>
                  <a:srgbClr val="F7941E"/>
                </a:solidFill>
              </a:rPr>
              <a:t> </a:t>
            </a:r>
            <a:r>
              <a:rPr spc="-50" dirty="0">
                <a:solidFill>
                  <a:srgbClr val="F7941E"/>
                </a:solidFill>
              </a:rPr>
              <a:t>to</a:t>
            </a:r>
            <a:r>
              <a:rPr spc="-40" dirty="0">
                <a:solidFill>
                  <a:srgbClr val="F7941E"/>
                </a:solidFill>
              </a:rPr>
              <a:t> </a:t>
            </a:r>
            <a:r>
              <a:rPr spc="-55" dirty="0">
                <a:solidFill>
                  <a:srgbClr val="F7941E"/>
                </a:solidFill>
              </a:rPr>
              <a:t>the </a:t>
            </a:r>
            <a:r>
              <a:rPr spc="-1310" dirty="0">
                <a:solidFill>
                  <a:srgbClr val="F7941E"/>
                </a:solidFill>
              </a:rPr>
              <a:t> </a:t>
            </a:r>
            <a:r>
              <a:rPr spc="-90" dirty="0"/>
              <a:t>Fashion</a:t>
            </a:r>
            <a:r>
              <a:rPr spc="-15" dirty="0"/>
              <a:t> </a:t>
            </a:r>
            <a:r>
              <a:rPr spc="-75" dirty="0"/>
              <a:t>Detox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920499" y="3150175"/>
            <a:ext cx="3106420" cy="8032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100" b="1" spc="-95" dirty="0">
                <a:solidFill>
                  <a:srgbClr val="4BA6DD"/>
                </a:solidFill>
                <a:latin typeface="Open Sans"/>
                <a:cs typeface="Open Sans"/>
              </a:rPr>
              <a:t>Challenge</a:t>
            </a:r>
            <a:endParaRPr sz="5100">
              <a:latin typeface="Open Sans"/>
              <a:cs typeface="Open San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63600" y="6814836"/>
            <a:ext cx="6339840" cy="1524000"/>
          </a:xfrm>
          <a:prstGeom prst="rect">
            <a:avLst/>
          </a:prstGeom>
        </p:spPr>
        <p:txBody>
          <a:bodyPr vert="horz" wrap="square" lIns="0" tIns="136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75"/>
              </a:spcBef>
            </a:pPr>
            <a:r>
              <a:rPr sz="4100" spc="-150" dirty="0">
                <a:solidFill>
                  <a:srgbClr val="414042"/>
                </a:solidFill>
                <a:latin typeface="OpenSans-Light"/>
                <a:cs typeface="OpenSans-Light"/>
              </a:rPr>
              <a:t>Take</a:t>
            </a:r>
            <a:r>
              <a:rPr sz="4100" spc="-20" dirty="0">
                <a:solidFill>
                  <a:srgbClr val="414042"/>
                </a:solidFill>
                <a:latin typeface="OpenSans-Light"/>
                <a:cs typeface="OpenSans-Light"/>
              </a:rPr>
              <a:t> </a:t>
            </a:r>
            <a:r>
              <a:rPr sz="4100" spc="5" dirty="0">
                <a:solidFill>
                  <a:srgbClr val="414042"/>
                </a:solidFill>
                <a:latin typeface="OpenSans-Light"/>
                <a:cs typeface="OpenSans-Light"/>
              </a:rPr>
              <a:t>part</a:t>
            </a:r>
            <a:r>
              <a:rPr sz="4100" spc="-15" dirty="0">
                <a:solidFill>
                  <a:srgbClr val="414042"/>
                </a:solidFill>
                <a:latin typeface="OpenSans-Light"/>
                <a:cs typeface="OpenSans-Light"/>
              </a:rPr>
              <a:t> </a:t>
            </a:r>
            <a:r>
              <a:rPr sz="4100" spc="-40" dirty="0">
                <a:solidFill>
                  <a:srgbClr val="414042"/>
                </a:solidFill>
                <a:latin typeface="OpenSans-Light"/>
                <a:cs typeface="OpenSans-Light"/>
              </a:rPr>
              <a:t>in</a:t>
            </a:r>
            <a:r>
              <a:rPr sz="4100" spc="-15" dirty="0">
                <a:solidFill>
                  <a:srgbClr val="414042"/>
                </a:solidFill>
                <a:latin typeface="OpenSans-Light"/>
                <a:cs typeface="OpenSans-Light"/>
              </a:rPr>
              <a:t> </a:t>
            </a:r>
            <a:r>
              <a:rPr sz="4100" spc="-35" dirty="0">
                <a:solidFill>
                  <a:srgbClr val="414042"/>
                </a:solidFill>
                <a:latin typeface="OpenSans-Light"/>
                <a:cs typeface="OpenSans-Light"/>
              </a:rPr>
              <a:t>the</a:t>
            </a:r>
            <a:endParaRPr sz="4100">
              <a:latin typeface="OpenSans-Light"/>
              <a:cs typeface="OpenSans-Light"/>
            </a:endParaRPr>
          </a:p>
          <a:p>
            <a:pPr marL="147955">
              <a:lnSpc>
                <a:spcPct val="100000"/>
              </a:lnSpc>
              <a:spcBef>
                <a:spcPts val="980"/>
              </a:spcBef>
            </a:pPr>
            <a:r>
              <a:rPr sz="4100" b="1" spc="-65" dirty="0">
                <a:solidFill>
                  <a:srgbClr val="414042"/>
                </a:solidFill>
                <a:latin typeface="Open Sans"/>
                <a:cs typeface="Open Sans"/>
              </a:rPr>
              <a:t>#Fashiondetoxchallenge</a:t>
            </a:r>
            <a:endParaRPr sz="4100">
              <a:latin typeface="Open Sans"/>
              <a:cs typeface="Open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6256000" cy="9144000"/>
          </a:xfrm>
          <a:custGeom>
            <a:avLst/>
            <a:gdLst/>
            <a:ahLst/>
            <a:cxnLst/>
            <a:rect l="l" t="t" r="r" b="b"/>
            <a:pathLst>
              <a:path w="16256000" h="9144000">
                <a:moveTo>
                  <a:pt x="16256000" y="0"/>
                </a:moveTo>
                <a:lnTo>
                  <a:pt x="0" y="0"/>
                </a:lnTo>
                <a:lnTo>
                  <a:pt x="0" y="9144000"/>
                </a:lnTo>
                <a:lnTo>
                  <a:pt x="16256000" y="9144000"/>
                </a:lnTo>
                <a:lnTo>
                  <a:pt x="16256000" y="0"/>
                </a:lnTo>
                <a:close/>
              </a:path>
            </a:pathLst>
          </a:custGeom>
          <a:solidFill>
            <a:srgbClr val="58595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56999" y="800239"/>
            <a:ext cx="4748530" cy="544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400" spc="-25" dirty="0">
                <a:solidFill>
                  <a:srgbClr val="90CEF0"/>
                </a:solidFill>
                <a:latin typeface="FS Emeric"/>
                <a:cs typeface="FS Emeric"/>
              </a:rPr>
              <a:t>What </a:t>
            </a:r>
            <a:r>
              <a:rPr sz="3400" spc="-10" dirty="0">
                <a:solidFill>
                  <a:srgbClr val="90CEF0"/>
                </a:solidFill>
                <a:latin typeface="FS Emeric"/>
                <a:cs typeface="FS Emeric"/>
              </a:rPr>
              <a:t>is</a:t>
            </a:r>
            <a:r>
              <a:rPr sz="3400" spc="-25" dirty="0">
                <a:solidFill>
                  <a:srgbClr val="90CEF0"/>
                </a:solidFill>
                <a:latin typeface="FS Emeric"/>
                <a:cs typeface="FS Emeric"/>
              </a:rPr>
              <a:t> </a:t>
            </a:r>
            <a:r>
              <a:rPr sz="3400" spc="-30" dirty="0">
                <a:solidFill>
                  <a:srgbClr val="90CEF0"/>
                </a:solidFill>
                <a:latin typeface="FS Emeric"/>
                <a:cs typeface="FS Emeric"/>
              </a:rPr>
              <a:t>fast-FASHION?</a:t>
            </a:r>
            <a:endParaRPr sz="3400">
              <a:latin typeface="FS Emeric"/>
              <a:cs typeface="FS Emeric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216685" y="2222500"/>
            <a:ext cx="4471136" cy="6032500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51199" y="2612838"/>
            <a:ext cx="3637242" cy="4914713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007196" y="2612838"/>
            <a:ext cx="3637235" cy="4914705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2141201" y="8008559"/>
            <a:ext cx="2886075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15" dirty="0">
                <a:solidFill>
                  <a:srgbClr val="FFFFFF"/>
                </a:solidFill>
                <a:latin typeface="Open Sans"/>
                <a:cs typeface="Open Sans"/>
              </a:rPr>
              <a:t>‘Soft</a:t>
            </a:r>
            <a:r>
              <a:rPr sz="1500" b="1" spc="-5" dirty="0">
                <a:solidFill>
                  <a:srgbClr val="FFFFFF"/>
                </a:solidFill>
                <a:latin typeface="Open Sans"/>
                <a:cs typeface="Open Sans"/>
              </a:rPr>
              <a:t> </a:t>
            </a:r>
            <a:r>
              <a:rPr sz="1500" b="1" spc="-10" dirty="0">
                <a:solidFill>
                  <a:srgbClr val="FFFFFF"/>
                </a:solidFill>
                <a:latin typeface="Open Sans"/>
                <a:cs typeface="Open Sans"/>
              </a:rPr>
              <a:t>shells’,</a:t>
            </a:r>
            <a:r>
              <a:rPr sz="1500" b="1" spc="-5" dirty="0">
                <a:solidFill>
                  <a:srgbClr val="FFFFFF"/>
                </a:solidFill>
                <a:latin typeface="Open Sans"/>
                <a:cs typeface="Open Sans"/>
              </a:rPr>
              <a:t> </a:t>
            </a:r>
            <a:r>
              <a:rPr sz="1500" b="1" spc="-10" dirty="0">
                <a:solidFill>
                  <a:srgbClr val="FFFFFF"/>
                </a:solidFill>
                <a:latin typeface="Open Sans"/>
                <a:cs typeface="Open Sans"/>
              </a:rPr>
              <a:t>Libby</a:t>
            </a:r>
            <a:r>
              <a:rPr sz="1500" b="1" spc="-5" dirty="0">
                <a:solidFill>
                  <a:srgbClr val="FFFFFF"/>
                </a:solidFill>
                <a:latin typeface="Open Sans"/>
                <a:cs typeface="Open Sans"/>
              </a:rPr>
              <a:t> </a:t>
            </a:r>
            <a:r>
              <a:rPr sz="1500" b="1" spc="-25" dirty="0">
                <a:solidFill>
                  <a:srgbClr val="FFFFFF"/>
                </a:solidFill>
                <a:latin typeface="Open Sans"/>
                <a:cs typeface="Open Sans"/>
              </a:rPr>
              <a:t>Oliver,</a:t>
            </a:r>
            <a:r>
              <a:rPr sz="1500" b="1" dirty="0">
                <a:solidFill>
                  <a:srgbClr val="FFFFFF"/>
                </a:solidFill>
                <a:latin typeface="Open Sans"/>
                <a:cs typeface="Open Sans"/>
              </a:rPr>
              <a:t> </a:t>
            </a:r>
            <a:r>
              <a:rPr sz="1500" b="1" spc="-35" dirty="0">
                <a:solidFill>
                  <a:srgbClr val="FFFFFF"/>
                </a:solidFill>
                <a:latin typeface="Open Sans"/>
                <a:cs typeface="Open Sans"/>
              </a:rPr>
              <a:t>2017.</a:t>
            </a:r>
            <a:endParaRPr sz="1500">
              <a:latin typeface="Open Sans"/>
              <a:cs typeface="Open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838450" y="1703969"/>
            <a:ext cx="10690349" cy="7143811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35000" y="6527800"/>
            <a:ext cx="2032654" cy="2032647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856999" y="800239"/>
            <a:ext cx="5728335" cy="544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400" spc="-15" dirty="0">
                <a:latin typeface="FS Emeric"/>
                <a:cs typeface="FS Emeric"/>
              </a:rPr>
              <a:t>Where are </a:t>
            </a:r>
            <a:r>
              <a:rPr sz="3400" spc="-35" dirty="0">
                <a:latin typeface="FS Emeric"/>
                <a:cs typeface="FS Emeric"/>
              </a:rPr>
              <a:t>my</a:t>
            </a:r>
            <a:r>
              <a:rPr sz="3400" spc="-15" dirty="0">
                <a:latin typeface="FS Emeric"/>
                <a:cs typeface="FS Emeric"/>
              </a:rPr>
              <a:t> </a:t>
            </a:r>
            <a:r>
              <a:rPr sz="3400" spc="-25" dirty="0">
                <a:latin typeface="FS Emeric"/>
                <a:cs typeface="FS Emeric"/>
              </a:rPr>
              <a:t>clothes</a:t>
            </a:r>
            <a:r>
              <a:rPr sz="3400" spc="-15" dirty="0">
                <a:latin typeface="FS Emeric"/>
                <a:cs typeface="FS Emeric"/>
              </a:rPr>
              <a:t> </a:t>
            </a:r>
            <a:r>
              <a:rPr sz="3400" spc="-55" dirty="0">
                <a:latin typeface="FS Emeric"/>
                <a:cs typeface="FS Emeric"/>
              </a:rPr>
              <a:t>made?</a:t>
            </a:r>
            <a:endParaRPr sz="3400">
              <a:latin typeface="FS Emeric"/>
              <a:cs typeface="FS Emeric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6256000" cy="9144000"/>
          </a:xfrm>
          <a:custGeom>
            <a:avLst/>
            <a:gdLst/>
            <a:ahLst/>
            <a:cxnLst/>
            <a:rect l="l" t="t" r="r" b="b"/>
            <a:pathLst>
              <a:path w="16256000" h="9144000">
                <a:moveTo>
                  <a:pt x="16256000" y="0"/>
                </a:moveTo>
                <a:lnTo>
                  <a:pt x="0" y="0"/>
                </a:lnTo>
                <a:lnTo>
                  <a:pt x="0" y="9144000"/>
                </a:lnTo>
                <a:lnTo>
                  <a:pt x="16256000" y="9144000"/>
                </a:lnTo>
                <a:lnTo>
                  <a:pt x="16256000" y="0"/>
                </a:lnTo>
                <a:close/>
              </a:path>
            </a:pathLst>
          </a:custGeom>
          <a:solidFill>
            <a:srgbClr val="58595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56999" y="800239"/>
            <a:ext cx="5728335" cy="544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400" spc="-15" dirty="0">
                <a:latin typeface="FS Emeric"/>
                <a:cs typeface="FS Emeric"/>
              </a:rPr>
              <a:t>Where are </a:t>
            </a:r>
            <a:r>
              <a:rPr sz="3400" spc="-35" dirty="0">
                <a:latin typeface="FS Emeric"/>
                <a:cs typeface="FS Emeric"/>
              </a:rPr>
              <a:t>my</a:t>
            </a:r>
            <a:r>
              <a:rPr sz="3400" spc="-15" dirty="0">
                <a:latin typeface="FS Emeric"/>
                <a:cs typeface="FS Emeric"/>
              </a:rPr>
              <a:t> </a:t>
            </a:r>
            <a:r>
              <a:rPr sz="3400" spc="-25" dirty="0">
                <a:latin typeface="FS Emeric"/>
                <a:cs typeface="FS Emeric"/>
              </a:rPr>
              <a:t>clothes</a:t>
            </a:r>
            <a:r>
              <a:rPr sz="3400" spc="-15" dirty="0">
                <a:latin typeface="FS Emeric"/>
                <a:cs typeface="FS Emeric"/>
              </a:rPr>
              <a:t> </a:t>
            </a:r>
            <a:r>
              <a:rPr sz="3400" spc="-55" dirty="0">
                <a:latin typeface="FS Emeric"/>
                <a:cs typeface="FS Emeric"/>
              </a:rPr>
              <a:t>made?</a:t>
            </a:r>
            <a:endParaRPr sz="3400">
              <a:latin typeface="FS Emeric"/>
              <a:cs typeface="FS Emeric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730625" y="1536700"/>
            <a:ext cx="11692561" cy="6578599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3629026" y="8293558"/>
            <a:ext cx="10055225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dirty="0">
                <a:solidFill>
                  <a:srgbClr val="FFFFFF"/>
                </a:solidFill>
                <a:latin typeface="Open Sans"/>
                <a:cs typeface="Open Sans"/>
              </a:rPr>
              <a:t>“Rana</a:t>
            </a:r>
            <a:r>
              <a:rPr sz="1500" b="1" spc="5" dirty="0">
                <a:solidFill>
                  <a:srgbClr val="FFFFFF"/>
                </a:solidFill>
                <a:latin typeface="Open Sans"/>
                <a:cs typeface="Open Sans"/>
              </a:rPr>
              <a:t> </a:t>
            </a:r>
            <a:r>
              <a:rPr sz="1500" b="1" spc="-10" dirty="0">
                <a:solidFill>
                  <a:srgbClr val="FFFFFF"/>
                </a:solidFill>
                <a:latin typeface="Open Sans"/>
                <a:cs typeface="Open Sans"/>
              </a:rPr>
              <a:t>Plaza</a:t>
            </a:r>
            <a:r>
              <a:rPr sz="1500" b="1" spc="5" dirty="0">
                <a:solidFill>
                  <a:srgbClr val="FFFFFF"/>
                </a:solidFill>
                <a:latin typeface="Open Sans"/>
                <a:cs typeface="Open Sans"/>
              </a:rPr>
              <a:t> </a:t>
            </a:r>
            <a:r>
              <a:rPr sz="1500" b="1" spc="-5" dirty="0">
                <a:solidFill>
                  <a:srgbClr val="FFFFFF"/>
                </a:solidFill>
                <a:latin typeface="Open Sans"/>
                <a:cs typeface="Open Sans"/>
              </a:rPr>
              <a:t>disaster</a:t>
            </a:r>
            <a:r>
              <a:rPr sz="1500" b="1" spc="10" dirty="0">
                <a:solidFill>
                  <a:srgbClr val="FFFFFF"/>
                </a:solidFill>
                <a:latin typeface="Open Sans"/>
                <a:cs typeface="Open Sans"/>
              </a:rPr>
              <a:t> </a:t>
            </a:r>
            <a:r>
              <a:rPr sz="1500" b="1" spc="-5" dirty="0">
                <a:solidFill>
                  <a:srgbClr val="FFFFFF"/>
                </a:solidFill>
                <a:latin typeface="Open Sans"/>
                <a:cs typeface="Open Sans"/>
              </a:rPr>
              <a:t>anniversary</a:t>
            </a:r>
            <a:r>
              <a:rPr sz="1500" b="1" spc="5" dirty="0">
                <a:solidFill>
                  <a:srgbClr val="FFFFFF"/>
                </a:solidFill>
                <a:latin typeface="Open Sans"/>
                <a:cs typeface="Open Sans"/>
              </a:rPr>
              <a:t> </a:t>
            </a:r>
            <a:r>
              <a:rPr sz="1500" b="1" spc="-5" dirty="0">
                <a:solidFill>
                  <a:srgbClr val="FFFFFF"/>
                </a:solidFill>
                <a:latin typeface="Open Sans"/>
                <a:cs typeface="Open Sans"/>
              </a:rPr>
              <a:t>action</a:t>
            </a:r>
            <a:r>
              <a:rPr sz="1500" b="1" dirty="0">
                <a:solidFill>
                  <a:srgbClr val="FFFFFF"/>
                </a:solidFill>
                <a:latin typeface="Open Sans"/>
                <a:cs typeface="Open Sans"/>
              </a:rPr>
              <a:t> </a:t>
            </a:r>
            <a:r>
              <a:rPr sz="1500" b="1" spc="-5" dirty="0">
                <a:solidFill>
                  <a:srgbClr val="FFFFFF"/>
                </a:solidFill>
                <a:latin typeface="Open Sans"/>
                <a:cs typeface="Open Sans"/>
              </a:rPr>
              <a:t>on</a:t>
            </a:r>
            <a:r>
              <a:rPr sz="1500" b="1" dirty="0">
                <a:solidFill>
                  <a:srgbClr val="FFFFFF"/>
                </a:solidFill>
                <a:latin typeface="Open Sans"/>
                <a:cs typeface="Open Sans"/>
              </a:rPr>
              <a:t> Oxford</a:t>
            </a:r>
            <a:r>
              <a:rPr sz="1500" b="1" spc="10" dirty="0">
                <a:solidFill>
                  <a:srgbClr val="FFFFFF"/>
                </a:solidFill>
                <a:latin typeface="Open Sans"/>
                <a:cs typeface="Open Sans"/>
              </a:rPr>
              <a:t> </a:t>
            </a:r>
            <a:r>
              <a:rPr sz="1500" b="1" dirty="0">
                <a:solidFill>
                  <a:srgbClr val="FFFFFF"/>
                </a:solidFill>
                <a:latin typeface="Open Sans"/>
                <a:cs typeface="Open Sans"/>
              </a:rPr>
              <a:t>Street”</a:t>
            </a:r>
            <a:r>
              <a:rPr sz="1500" b="1" spc="5" dirty="0">
                <a:solidFill>
                  <a:srgbClr val="FFFFFF"/>
                </a:solidFill>
                <a:latin typeface="Open Sans"/>
                <a:cs typeface="Open Sans"/>
              </a:rPr>
              <a:t> </a:t>
            </a:r>
            <a:r>
              <a:rPr sz="1500" b="1" spc="-10" dirty="0">
                <a:solidFill>
                  <a:srgbClr val="FFFFFF"/>
                </a:solidFill>
                <a:latin typeface="Open Sans"/>
                <a:cs typeface="Open Sans"/>
              </a:rPr>
              <a:t>by</a:t>
            </a:r>
            <a:r>
              <a:rPr sz="1500" b="1" spc="5" dirty="0">
                <a:solidFill>
                  <a:srgbClr val="FFFFFF"/>
                </a:solidFill>
                <a:latin typeface="Open Sans"/>
                <a:cs typeface="Open Sans"/>
              </a:rPr>
              <a:t> </a:t>
            </a:r>
            <a:r>
              <a:rPr sz="1500" b="1" spc="-10" dirty="0">
                <a:solidFill>
                  <a:srgbClr val="FFFFFF"/>
                </a:solidFill>
                <a:latin typeface="Open Sans"/>
                <a:cs typeface="Open Sans"/>
              </a:rPr>
              <a:t>tuc.org.uk</a:t>
            </a:r>
            <a:r>
              <a:rPr sz="1500" b="1" spc="10" dirty="0">
                <a:solidFill>
                  <a:srgbClr val="FFFFFF"/>
                </a:solidFill>
                <a:latin typeface="Open Sans"/>
                <a:cs typeface="Open Sans"/>
              </a:rPr>
              <a:t> </a:t>
            </a:r>
            <a:r>
              <a:rPr sz="1500" b="1" dirty="0">
                <a:solidFill>
                  <a:srgbClr val="FFFFFF"/>
                </a:solidFill>
                <a:latin typeface="Open Sans"/>
                <a:cs typeface="Open Sans"/>
              </a:rPr>
              <a:t>is</a:t>
            </a:r>
            <a:r>
              <a:rPr sz="1500" b="1" spc="5" dirty="0">
                <a:solidFill>
                  <a:srgbClr val="FFFFFF"/>
                </a:solidFill>
                <a:latin typeface="Open Sans"/>
                <a:cs typeface="Open Sans"/>
              </a:rPr>
              <a:t> </a:t>
            </a:r>
            <a:r>
              <a:rPr sz="1500" b="1" spc="-5" dirty="0">
                <a:solidFill>
                  <a:srgbClr val="FFFFFF"/>
                </a:solidFill>
                <a:latin typeface="Open Sans"/>
                <a:cs typeface="Open Sans"/>
              </a:rPr>
              <a:t>licensed</a:t>
            </a:r>
            <a:r>
              <a:rPr sz="1500" b="1" spc="5" dirty="0">
                <a:solidFill>
                  <a:srgbClr val="FFFFFF"/>
                </a:solidFill>
                <a:latin typeface="Open Sans"/>
                <a:cs typeface="Open Sans"/>
              </a:rPr>
              <a:t> </a:t>
            </a:r>
            <a:r>
              <a:rPr sz="1500" b="1" spc="-10" dirty="0">
                <a:solidFill>
                  <a:srgbClr val="FFFFFF"/>
                </a:solidFill>
                <a:latin typeface="Open Sans"/>
                <a:cs typeface="Open Sans"/>
              </a:rPr>
              <a:t>under</a:t>
            </a:r>
            <a:r>
              <a:rPr sz="1500" b="1" spc="10" dirty="0">
                <a:solidFill>
                  <a:srgbClr val="FFFFFF"/>
                </a:solidFill>
                <a:latin typeface="Open Sans"/>
                <a:cs typeface="Open Sans"/>
              </a:rPr>
              <a:t> </a:t>
            </a:r>
            <a:r>
              <a:rPr sz="1500" b="1" spc="-15" dirty="0">
                <a:solidFill>
                  <a:srgbClr val="FFFFFF"/>
                </a:solidFill>
                <a:latin typeface="Open Sans"/>
                <a:cs typeface="Open Sans"/>
              </a:rPr>
              <a:t>CC</a:t>
            </a:r>
            <a:r>
              <a:rPr sz="1500" b="1" dirty="0">
                <a:solidFill>
                  <a:srgbClr val="FFFFFF"/>
                </a:solidFill>
                <a:latin typeface="Open Sans"/>
                <a:cs typeface="Open Sans"/>
              </a:rPr>
              <a:t> </a:t>
            </a:r>
            <a:r>
              <a:rPr sz="1500" b="1" spc="-5" dirty="0">
                <a:solidFill>
                  <a:srgbClr val="FFFFFF"/>
                </a:solidFill>
                <a:latin typeface="Open Sans"/>
                <a:cs typeface="Open Sans"/>
              </a:rPr>
              <a:t>BY-NC-ND</a:t>
            </a:r>
            <a:r>
              <a:rPr sz="1500" b="1" dirty="0">
                <a:solidFill>
                  <a:srgbClr val="FFFFFF"/>
                </a:solidFill>
                <a:latin typeface="Open Sans"/>
                <a:cs typeface="Open Sans"/>
              </a:rPr>
              <a:t> </a:t>
            </a:r>
            <a:r>
              <a:rPr sz="1500" b="1" spc="10" dirty="0">
                <a:solidFill>
                  <a:srgbClr val="FFFFFF"/>
                </a:solidFill>
                <a:latin typeface="Open Sans"/>
                <a:cs typeface="Open Sans"/>
              </a:rPr>
              <a:t>2.0</a:t>
            </a:r>
            <a:endParaRPr sz="1500">
              <a:latin typeface="Open Sans"/>
              <a:cs typeface="Open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56999" y="785487"/>
            <a:ext cx="4860925" cy="544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400" spc="-20" dirty="0">
                <a:solidFill>
                  <a:srgbClr val="39699B"/>
                </a:solidFill>
                <a:latin typeface="FS Emeric"/>
                <a:cs typeface="FS Emeric"/>
              </a:rPr>
              <a:t>The</a:t>
            </a:r>
            <a:r>
              <a:rPr sz="3400" spc="-15" dirty="0">
                <a:solidFill>
                  <a:srgbClr val="39699B"/>
                </a:solidFill>
                <a:latin typeface="FS Emeric"/>
                <a:cs typeface="FS Emeric"/>
              </a:rPr>
              <a:t> </a:t>
            </a:r>
            <a:r>
              <a:rPr sz="3400" spc="-45" dirty="0">
                <a:solidFill>
                  <a:srgbClr val="39699B"/>
                </a:solidFill>
                <a:latin typeface="FS Emeric"/>
                <a:cs typeface="FS Emeric"/>
              </a:rPr>
              <a:t>4C’s</a:t>
            </a:r>
            <a:r>
              <a:rPr sz="3400" spc="-10" dirty="0">
                <a:solidFill>
                  <a:srgbClr val="39699B"/>
                </a:solidFill>
                <a:latin typeface="FS Emeric"/>
                <a:cs typeface="FS Emeric"/>
              </a:rPr>
              <a:t> of </a:t>
            </a:r>
            <a:r>
              <a:rPr sz="3400" spc="-35" dirty="0">
                <a:solidFill>
                  <a:srgbClr val="39699B"/>
                </a:solidFill>
                <a:latin typeface="FS Emeric"/>
                <a:cs typeface="FS Emeric"/>
              </a:rPr>
              <a:t>Fast</a:t>
            </a:r>
            <a:r>
              <a:rPr sz="3400" spc="-15" dirty="0">
                <a:solidFill>
                  <a:srgbClr val="39699B"/>
                </a:solidFill>
                <a:latin typeface="FS Emeric"/>
                <a:cs typeface="FS Emeric"/>
              </a:rPr>
              <a:t> </a:t>
            </a:r>
            <a:r>
              <a:rPr sz="3400" spc="-30" dirty="0">
                <a:solidFill>
                  <a:srgbClr val="39699B"/>
                </a:solidFill>
                <a:latin typeface="FS Emeric"/>
                <a:cs typeface="FS Emeric"/>
              </a:rPr>
              <a:t>Fashion</a:t>
            </a:r>
            <a:endParaRPr sz="3400">
              <a:latin typeface="FS Emeric"/>
              <a:cs typeface="FS Emer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83999" y="1690609"/>
            <a:ext cx="3503929" cy="3482340"/>
          </a:xfrm>
          <a:prstGeom prst="rect">
            <a:avLst/>
          </a:prstGeom>
        </p:spPr>
        <p:txBody>
          <a:bodyPr vert="horz" wrap="square" lIns="0" tIns="99060" rIns="0" bIns="0" rtlCol="0">
            <a:spAutoFit/>
          </a:bodyPr>
          <a:lstStyle/>
          <a:p>
            <a:pPr marL="977900" indent="-965200">
              <a:lnSpc>
                <a:spcPct val="100000"/>
              </a:lnSpc>
              <a:spcBef>
                <a:spcPts val="780"/>
              </a:spcBef>
              <a:buClr>
                <a:srgbClr val="414042"/>
              </a:buClr>
              <a:buSzPct val="170000"/>
              <a:buAutoNum type="arabicPeriod"/>
              <a:tabLst>
                <a:tab pos="977900" algn="l"/>
              </a:tabLst>
            </a:pPr>
            <a:r>
              <a:rPr sz="3000" b="1" spc="-30" dirty="0">
                <a:solidFill>
                  <a:srgbClr val="4BA6DD"/>
                </a:solidFill>
                <a:latin typeface="Open Sans"/>
                <a:cs typeface="Open Sans"/>
              </a:rPr>
              <a:t>Conditions</a:t>
            </a:r>
            <a:endParaRPr sz="3000">
              <a:latin typeface="Open Sans"/>
              <a:cs typeface="Open Sans"/>
            </a:endParaRPr>
          </a:p>
          <a:p>
            <a:pPr marL="977900" indent="-965200">
              <a:lnSpc>
                <a:spcPct val="100000"/>
              </a:lnSpc>
              <a:spcBef>
                <a:spcPts val="685"/>
              </a:spcBef>
              <a:buClr>
                <a:srgbClr val="414042"/>
              </a:buClr>
              <a:buSzPct val="170000"/>
              <a:buAutoNum type="arabicPeriod"/>
              <a:tabLst>
                <a:tab pos="977900" algn="l"/>
              </a:tabLst>
            </a:pPr>
            <a:r>
              <a:rPr sz="3000" b="1" spc="-30" dirty="0">
                <a:solidFill>
                  <a:srgbClr val="4BA6DD"/>
                </a:solidFill>
                <a:latin typeface="Open Sans"/>
                <a:cs typeface="Open Sans"/>
              </a:rPr>
              <a:t>Composition</a:t>
            </a:r>
            <a:endParaRPr sz="3000">
              <a:latin typeface="Open Sans"/>
              <a:cs typeface="Open Sans"/>
            </a:endParaRPr>
          </a:p>
          <a:p>
            <a:pPr marL="977900" indent="-965200">
              <a:lnSpc>
                <a:spcPct val="100000"/>
              </a:lnSpc>
              <a:spcBef>
                <a:spcPts val="685"/>
              </a:spcBef>
              <a:buClr>
                <a:srgbClr val="414042"/>
              </a:buClr>
              <a:buSzPct val="170000"/>
              <a:buAutoNum type="arabicPeriod"/>
              <a:tabLst>
                <a:tab pos="977900" algn="l"/>
              </a:tabLst>
            </a:pPr>
            <a:r>
              <a:rPr sz="3000" b="1" spc="-50" dirty="0">
                <a:solidFill>
                  <a:srgbClr val="4BA6DD"/>
                </a:solidFill>
                <a:latin typeface="Open Sans"/>
                <a:cs typeface="Open Sans"/>
              </a:rPr>
              <a:t>Culture</a:t>
            </a:r>
            <a:endParaRPr sz="3000">
              <a:latin typeface="Open Sans"/>
              <a:cs typeface="Open Sans"/>
            </a:endParaRPr>
          </a:p>
          <a:p>
            <a:pPr marL="977900" indent="-965200">
              <a:lnSpc>
                <a:spcPct val="100000"/>
              </a:lnSpc>
              <a:spcBef>
                <a:spcPts val="685"/>
              </a:spcBef>
              <a:buClr>
                <a:srgbClr val="414042"/>
              </a:buClr>
              <a:buSzPct val="170000"/>
              <a:buAutoNum type="arabicPeriod"/>
              <a:tabLst>
                <a:tab pos="977900" algn="l"/>
              </a:tabLst>
            </a:pPr>
            <a:r>
              <a:rPr sz="3000" b="1" spc="-50" dirty="0">
                <a:solidFill>
                  <a:srgbClr val="4BA6DD"/>
                </a:solidFill>
                <a:latin typeface="Open Sans"/>
                <a:cs typeface="Open Sans"/>
              </a:rPr>
              <a:t>C</a:t>
            </a:r>
            <a:r>
              <a:rPr sz="3000" b="1" spc="-30" dirty="0">
                <a:solidFill>
                  <a:srgbClr val="4BA6DD"/>
                </a:solidFill>
                <a:latin typeface="Open Sans"/>
                <a:cs typeface="Open Sans"/>
              </a:rPr>
              <a:t>o</a:t>
            </a:r>
            <a:r>
              <a:rPr sz="3000" b="1" spc="-15" dirty="0">
                <a:solidFill>
                  <a:srgbClr val="4BA6DD"/>
                </a:solidFill>
                <a:latin typeface="Open Sans"/>
                <a:cs typeface="Open Sans"/>
              </a:rPr>
              <a:t>n</a:t>
            </a:r>
            <a:r>
              <a:rPr sz="3000" b="1" spc="-25" dirty="0">
                <a:solidFill>
                  <a:srgbClr val="4BA6DD"/>
                </a:solidFill>
                <a:latin typeface="Open Sans"/>
                <a:cs typeface="Open Sans"/>
              </a:rPr>
              <a:t>s</a:t>
            </a:r>
            <a:r>
              <a:rPr sz="3000" b="1" spc="-45" dirty="0">
                <a:solidFill>
                  <a:srgbClr val="4BA6DD"/>
                </a:solidFill>
                <a:latin typeface="Open Sans"/>
                <a:cs typeface="Open Sans"/>
              </a:rPr>
              <a:t>u</a:t>
            </a:r>
            <a:r>
              <a:rPr sz="3000" b="1" spc="-40" dirty="0">
                <a:solidFill>
                  <a:srgbClr val="4BA6DD"/>
                </a:solidFill>
                <a:latin typeface="Open Sans"/>
                <a:cs typeface="Open Sans"/>
              </a:rPr>
              <a:t>m</a:t>
            </a:r>
            <a:r>
              <a:rPr sz="3000" b="1" spc="-20" dirty="0">
                <a:solidFill>
                  <a:srgbClr val="4BA6DD"/>
                </a:solidFill>
                <a:latin typeface="Open Sans"/>
                <a:cs typeface="Open Sans"/>
              </a:rPr>
              <a:t>p</a:t>
            </a:r>
            <a:r>
              <a:rPr sz="3000" b="1" spc="-35" dirty="0">
                <a:solidFill>
                  <a:srgbClr val="4BA6DD"/>
                </a:solidFill>
                <a:latin typeface="Open Sans"/>
                <a:cs typeface="Open Sans"/>
              </a:rPr>
              <a:t>ti</a:t>
            </a:r>
            <a:r>
              <a:rPr sz="3000" b="1" spc="-30" dirty="0">
                <a:solidFill>
                  <a:srgbClr val="4BA6DD"/>
                </a:solidFill>
                <a:latin typeface="Open Sans"/>
                <a:cs typeface="Open Sans"/>
              </a:rPr>
              <a:t>o</a:t>
            </a:r>
            <a:r>
              <a:rPr sz="3000" b="1" dirty="0">
                <a:solidFill>
                  <a:srgbClr val="4BA6DD"/>
                </a:solidFill>
                <a:latin typeface="Open Sans"/>
                <a:cs typeface="Open Sans"/>
              </a:rPr>
              <a:t>n</a:t>
            </a:r>
            <a:endParaRPr sz="3000">
              <a:latin typeface="Open Sans"/>
              <a:cs typeface="Open Sans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945312" y="622300"/>
            <a:ext cx="7902573" cy="7902573"/>
          </a:xfrm>
          <a:prstGeom prst="rect">
            <a:avLst/>
          </a:prstGeom>
        </p:spPr>
      </p:pic>
      <p:sp>
        <p:nvSpPr>
          <p:cNvPr id="5" name="object 5"/>
          <p:cNvSpPr/>
          <p:nvPr/>
        </p:nvSpPr>
        <p:spPr>
          <a:xfrm>
            <a:off x="869699" y="1511300"/>
            <a:ext cx="4896485" cy="0"/>
          </a:xfrm>
          <a:custGeom>
            <a:avLst/>
            <a:gdLst/>
            <a:ahLst/>
            <a:cxnLst/>
            <a:rect l="l" t="t" r="r" b="b"/>
            <a:pathLst>
              <a:path w="4896485">
                <a:moveTo>
                  <a:pt x="0" y="0"/>
                </a:moveTo>
                <a:lnTo>
                  <a:pt x="4896104" y="0"/>
                </a:lnTo>
              </a:path>
            </a:pathLst>
          </a:custGeom>
          <a:ln w="12700">
            <a:solidFill>
              <a:srgbClr val="39699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56999" y="1396117"/>
            <a:ext cx="4921885" cy="8032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908550" algn="l"/>
              </a:tabLst>
            </a:pPr>
            <a:r>
              <a:rPr sz="7650" u="sng" spc="-44" baseline="-2178" dirty="0">
                <a:uFill>
                  <a:solidFill>
                    <a:srgbClr val="39699B"/>
                  </a:solidFill>
                </a:uFill>
              </a:rPr>
              <a:t>01</a:t>
            </a:r>
            <a:r>
              <a:rPr sz="7650" u="sng" spc="682" baseline="-2178" dirty="0">
                <a:uFill>
                  <a:solidFill>
                    <a:srgbClr val="39699B"/>
                  </a:solidFill>
                </a:uFill>
              </a:rPr>
              <a:t> </a:t>
            </a:r>
            <a:r>
              <a:rPr sz="3000" u="sng" spc="-30" dirty="0">
                <a:solidFill>
                  <a:srgbClr val="39699B"/>
                </a:solidFill>
                <a:uFill>
                  <a:solidFill>
                    <a:srgbClr val="39699B"/>
                  </a:solidFill>
                </a:uFill>
              </a:rPr>
              <a:t>Conditions	</a:t>
            </a:r>
            <a:endParaRPr sz="3000"/>
          </a:p>
        </p:txBody>
      </p:sp>
      <p:sp>
        <p:nvSpPr>
          <p:cNvPr id="3" name="object 3"/>
          <p:cNvSpPr txBox="1"/>
          <p:nvPr/>
        </p:nvSpPr>
        <p:spPr>
          <a:xfrm>
            <a:off x="983999" y="2427012"/>
            <a:ext cx="4676140" cy="3481704"/>
          </a:xfrm>
          <a:prstGeom prst="rect">
            <a:avLst/>
          </a:prstGeom>
        </p:spPr>
        <p:txBody>
          <a:bodyPr vert="horz" wrap="square" lIns="0" tIns="635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00"/>
              </a:spcBef>
            </a:pP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Black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Friday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10" dirty="0">
                <a:solidFill>
                  <a:srgbClr val="58595B"/>
                </a:solidFill>
                <a:latin typeface="Open Sans"/>
                <a:cs typeface="Open Sans"/>
              </a:rPr>
              <a:t>sale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in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30" dirty="0">
                <a:solidFill>
                  <a:srgbClr val="58595B"/>
                </a:solidFill>
                <a:latin typeface="Open Sans"/>
                <a:cs typeface="Open Sans"/>
              </a:rPr>
              <a:t>2020,</a:t>
            </a:r>
            <a:endParaRPr sz="2500">
              <a:latin typeface="Open Sans"/>
              <a:cs typeface="Open Sans"/>
            </a:endParaRPr>
          </a:p>
          <a:p>
            <a:pPr marL="12700">
              <a:lnSpc>
                <a:spcPct val="100000"/>
              </a:lnSpc>
              <a:spcBef>
                <a:spcPts val="405"/>
              </a:spcBef>
            </a:pP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by</a:t>
            </a:r>
            <a:r>
              <a:rPr sz="2500" spc="-10" dirty="0">
                <a:solidFill>
                  <a:srgbClr val="58595B"/>
                </a:solidFill>
                <a:latin typeface="Open Sans"/>
                <a:cs typeface="Open Sans"/>
              </a:rPr>
              <a:t> the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brand</a:t>
            </a:r>
            <a:r>
              <a:rPr sz="2500" spc="-1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15" dirty="0">
                <a:solidFill>
                  <a:srgbClr val="58595B"/>
                </a:solidFill>
                <a:latin typeface="Open Sans"/>
                <a:cs typeface="Open Sans"/>
              </a:rPr>
              <a:t>Pretty</a:t>
            </a:r>
            <a:r>
              <a:rPr sz="2500" spc="-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5" dirty="0">
                <a:solidFill>
                  <a:srgbClr val="58595B"/>
                </a:solidFill>
                <a:latin typeface="Open Sans"/>
                <a:cs typeface="Open Sans"/>
              </a:rPr>
              <a:t>Little</a:t>
            </a:r>
            <a:r>
              <a:rPr sz="2500" spc="-1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Thing.</a:t>
            </a:r>
            <a:endParaRPr sz="2500">
              <a:latin typeface="Open Sans"/>
              <a:cs typeface="Open Sans"/>
            </a:endParaRPr>
          </a:p>
          <a:p>
            <a:pPr>
              <a:lnSpc>
                <a:spcPct val="100000"/>
              </a:lnSpc>
              <a:spcBef>
                <a:spcPts val="60"/>
              </a:spcBef>
            </a:pPr>
            <a:endParaRPr sz="2450">
              <a:latin typeface="Open Sans"/>
              <a:cs typeface="Open Sans"/>
            </a:endParaRPr>
          </a:p>
          <a:p>
            <a:pPr marL="12700" marR="194945">
              <a:lnSpc>
                <a:spcPct val="113399"/>
              </a:lnSpc>
              <a:spcBef>
                <a:spcPts val="5"/>
              </a:spcBef>
            </a:pPr>
            <a:r>
              <a:rPr sz="2500" spc="-5" dirty="0">
                <a:solidFill>
                  <a:srgbClr val="58595B"/>
                </a:solidFill>
                <a:latin typeface="Open Sans"/>
                <a:cs typeface="Open Sans"/>
              </a:rPr>
              <a:t>The </a:t>
            </a:r>
            <a:r>
              <a:rPr sz="2500" spc="-10" dirty="0">
                <a:solidFill>
                  <a:srgbClr val="58595B"/>
                </a:solidFill>
                <a:latin typeface="Open Sans"/>
                <a:cs typeface="Open Sans"/>
              </a:rPr>
              <a:t>sale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offered </a:t>
            </a:r>
            <a:r>
              <a:rPr sz="2500" dirty="0">
                <a:solidFill>
                  <a:srgbClr val="58595B"/>
                </a:solidFill>
                <a:latin typeface="Open Sans"/>
                <a:cs typeface="Open Sans"/>
              </a:rPr>
              <a:t>99% </a:t>
            </a:r>
            <a:r>
              <a:rPr sz="2500" spc="-10" dirty="0">
                <a:solidFill>
                  <a:srgbClr val="58595B"/>
                </a:solidFill>
                <a:latin typeface="Open Sans"/>
                <a:cs typeface="Open Sans"/>
              </a:rPr>
              <a:t>off </a:t>
            </a:r>
            <a:r>
              <a:rPr sz="2500" spc="10" dirty="0">
                <a:solidFill>
                  <a:srgbClr val="58595B"/>
                </a:solidFill>
                <a:latin typeface="Open Sans"/>
                <a:cs typeface="Open Sans"/>
              </a:rPr>
              <a:t>every </a:t>
            </a:r>
            <a:r>
              <a:rPr sz="2500" spc="-63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item</a:t>
            </a:r>
            <a:r>
              <a:rPr sz="2500" spc="-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of</a:t>
            </a:r>
            <a:r>
              <a:rPr sz="2500" spc="-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5" dirty="0">
                <a:solidFill>
                  <a:srgbClr val="58595B"/>
                </a:solidFill>
                <a:latin typeface="Open Sans"/>
                <a:cs typeface="Open Sans"/>
              </a:rPr>
              <a:t>clothing.</a:t>
            </a:r>
            <a:endParaRPr sz="2500">
              <a:latin typeface="Open Sans"/>
              <a:cs typeface="Open Sans"/>
            </a:endParaRPr>
          </a:p>
          <a:p>
            <a:pPr>
              <a:lnSpc>
                <a:spcPct val="100000"/>
              </a:lnSpc>
              <a:spcBef>
                <a:spcPts val="60"/>
              </a:spcBef>
            </a:pPr>
            <a:endParaRPr sz="2450">
              <a:latin typeface="Open Sans"/>
              <a:cs typeface="Open Sans"/>
            </a:endParaRPr>
          </a:p>
          <a:p>
            <a:pPr marL="12700" marR="468630">
              <a:lnSpc>
                <a:spcPct val="113399"/>
              </a:lnSpc>
            </a:pP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This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meant</a:t>
            </a:r>
            <a:r>
              <a:rPr sz="2500" spc="-1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there</a:t>
            </a:r>
            <a:r>
              <a:rPr sz="2500" spc="-1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5" dirty="0">
                <a:solidFill>
                  <a:srgbClr val="58595B"/>
                </a:solidFill>
                <a:latin typeface="Open Sans"/>
                <a:cs typeface="Open Sans"/>
              </a:rPr>
              <a:t>were</a:t>
            </a:r>
            <a:r>
              <a:rPr sz="2500" spc="-1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items </a:t>
            </a:r>
            <a:r>
              <a:rPr sz="2500" spc="-63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5" dirty="0">
                <a:solidFill>
                  <a:srgbClr val="58595B"/>
                </a:solidFill>
                <a:latin typeface="Open Sans"/>
                <a:cs typeface="Open Sans"/>
              </a:rPr>
              <a:t>available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to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dirty="0">
                <a:solidFill>
                  <a:srgbClr val="58595B"/>
                </a:solidFill>
                <a:latin typeface="Open Sans"/>
                <a:cs typeface="Open Sans"/>
              </a:rPr>
              <a:t>buy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for </a:t>
            </a:r>
            <a:r>
              <a:rPr sz="2500" spc="-45" dirty="0">
                <a:solidFill>
                  <a:srgbClr val="58595B"/>
                </a:solidFill>
                <a:latin typeface="Open Sans"/>
                <a:cs typeface="Open Sans"/>
              </a:rPr>
              <a:t>0.01cent.</a:t>
            </a:r>
            <a:endParaRPr sz="2500">
              <a:latin typeface="Open Sans"/>
              <a:cs typeface="Open Sans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6273803" y="1646521"/>
            <a:ext cx="9067800" cy="5440079"/>
            <a:chOff x="6273803" y="1646521"/>
            <a:chExt cx="9067800" cy="4314825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309099" y="1681816"/>
              <a:ext cx="8997201" cy="4243666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6291450" y="1664168"/>
              <a:ext cx="9032875" cy="4279265"/>
            </a:xfrm>
            <a:custGeom>
              <a:avLst/>
              <a:gdLst/>
              <a:ahLst/>
              <a:cxnLst/>
              <a:rect l="l" t="t" r="r" b="b"/>
              <a:pathLst>
                <a:path w="9032875" h="4279265">
                  <a:moveTo>
                    <a:pt x="0" y="0"/>
                  </a:moveTo>
                  <a:lnTo>
                    <a:pt x="9032494" y="0"/>
                  </a:lnTo>
                  <a:lnTo>
                    <a:pt x="9032494" y="4278960"/>
                  </a:lnTo>
                  <a:lnTo>
                    <a:pt x="0" y="4278960"/>
                  </a:lnTo>
                  <a:lnTo>
                    <a:pt x="0" y="0"/>
                  </a:lnTo>
                  <a:close/>
                </a:path>
              </a:pathLst>
            </a:custGeom>
            <a:ln w="3529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56999" y="1396117"/>
            <a:ext cx="4921885" cy="8032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908550" algn="l"/>
              </a:tabLst>
            </a:pPr>
            <a:r>
              <a:rPr sz="7650" u="sng" spc="-44" baseline="-2178" dirty="0">
                <a:uFill>
                  <a:solidFill>
                    <a:srgbClr val="39699B"/>
                  </a:solidFill>
                </a:uFill>
              </a:rPr>
              <a:t>01</a:t>
            </a:r>
            <a:r>
              <a:rPr sz="7650" u="sng" spc="682" baseline="-2178" dirty="0">
                <a:uFill>
                  <a:solidFill>
                    <a:srgbClr val="39699B"/>
                  </a:solidFill>
                </a:uFill>
              </a:rPr>
              <a:t> </a:t>
            </a:r>
            <a:r>
              <a:rPr sz="3000" u="sng" spc="-30" dirty="0">
                <a:solidFill>
                  <a:srgbClr val="39699B"/>
                </a:solidFill>
                <a:uFill>
                  <a:solidFill>
                    <a:srgbClr val="39699B"/>
                  </a:solidFill>
                </a:uFill>
              </a:rPr>
              <a:t>Conditions	</a:t>
            </a:r>
            <a:endParaRPr sz="300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640209" y="2349158"/>
            <a:ext cx="2088603" cy="2286341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733844" y="2336800"/>
            <a:ext cx="2138028" cy="2249265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299200" y="2349169"/>
            <a:ext cx="2076245" cy="2249254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1217923" y="2349169"/>
            <a:ext cx="2076232" cy="2249254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61116" y="2783001"/>
            <a:ext cx="4943253" cy="494324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56999" y="1396117"/>
            <a:ext cx="4921885" cy="8032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908550" algn="l"/>
              </a:tabLst>
            </a:pPr>
            <a:r>
              <a:rPr sz="7650" u="sng" spc="-44" baseline="-2178" dirty="0">
                <a:uFill>
                  <a:solidFill>
                    <a:srgbClr val="39699B"/>
                  </a:solidFill>
                </a:uFill>
              </a:rPr>
              <a:t>01</a:t>
            </a:r>
            <a:r>
              <a:rPr sz="7650" u="sng" spc="682" baseline="-2178" dirty="0">
                <a:uFill>
                  <a:solidFill>
                    <a:srgbClr val="39699B"/>
                  </a:solidFill>
                </a:uFill>
              </a:rPr>
              <a:t> </a:t>
            </a:r>
            <a:r>
              <a:rPr sz="3000" u="sng" spc="-30" dirty="0">
                <a:solidFill>
                  <a:srgbClr val="39699B"/>
                </a:solidFill>
                <a:uFill>
                  <a:solidFill>
                    <a:srgbClr val="39699B"/>
                  </a:solidFill>
                </a:uFill>
              </a:rPr>
              <a:t>Conditions	</a:t>
            </a:r>
            <a:endParaRPr sz="3000"/>
          </a:p>
        </p:txBody>
      </p:sp>
      <p:sp>
        <p:nvSpPr>
          <p:cNvPr id="3" name="object 3"/>
          <p:cNvSpPr txBox="1"/>
          <p:nvPr/>
        </p:nvSpPr>
        <p:spPr>
          <a:xfrm>
            <a:off x="983999" y="2427012"/>
            <a:ext cx="4590415" cy="17538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3399"/>
              </a:lnSpc>
              <a:spcBef>
                <a:spcPts val="100"/>
              </a:spcBef>
              <a:tabLst>
                <a:tab pos="817880" algn="l"/>
                <a:tab pos="895985" algn="l"/>
                <a:tab pos="2320290" algn="l"/>
              </a:tabLst>
            </a:pPr>
            <a:r>
              <a:rPr sz="2500" spc="-30" dirty="0">
                <a:solidFill>
                  <a:srgbClr val="58595B"/>
                </a:solidFill>
                <a:latin typeface="Open Sans"/>
                <a:cs typeface="Open Sans"/>
              </a:rPr>
              <a:t>Would</a:t>
            </a:r>
            <a:r>
              <a:rPr sz="2500" spc="-1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you</a:t>
            </a:r>
            <a:r>
              <a:rPr sz="2500" spc="-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5" dirty="0">
                <a:solidFill>
                  <a:srgbClr val="58595B"/>
                </a:solidFill>
                <a:latin typeface="Open Sans"/>
                <a:cs typeface="Open Sans"/>
              </a:rPr>
              <a:t>continue</a:t>
            </a:r>
            <a:r>
              <a:rPr sz="2500" spc="-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to</a:t>
            </a:r>
            <a:r>
              <a:rPr sz="2500" spc="-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dirty="0">
                <a:solidFill>
                  <a:srgbClr val="58595B"/>
                </a:solidFill>
                <a:latin typeface="Open Sans"/>
                <a:cs typeface="Open Sans"/>
              </a:rPr>
              <a:t>buy </a:t>
            </a:r>
            <a:r>
              <a:rPr sz="2500" spc="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from		</a:t>
            </a:r>
            <a:r>
              <a:rPr sz="2500" spc="-10" dirty="0">
                <a:solidFill>
                  <a:srgbClr val="58595B"/>
                </a:solidFill>
                <a:latin typeface="Open Sans"/>
                <a:cs typeface="Open Sans"/>
              </a:rPr>
              <a:t>these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brands </a:t>
            </a:r>
            <a:r>
              <a:rPr sz="2500" dirty="0">
                <a:solidFill>
                  <a:srgbClr val="58595B"/>
                </a:solidFill>
                <a:latin typeface="Open Sans"/>
                <a:cs typeface="Open Sans"/>
              </a:rPr>
              <a:t>if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you </a:t>
            </a:r>
            <a:r>
              <a:rPr sz="2500" spc="-10" dirty="0">
                <a:solidFill>
                  <a:srgbClr val="58595B"/>
                </a:solidFill>
                <a:latin typeface="Open Sans"/>
                <a:cs typeface="Open Sans"/>
              </a:rPr>
              <a:t>knew </a:t>
            </a:r>
            <a:r>
              <a:rPr sz="2500" spc="-63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10" dirty="0">
                <a:solidFill>
                  <a:srgbClr val="58595B"/>
                </a:solidFill>
                <a:latin typeface="Open Sans"/>
                <a:cs typeface="Open Sans"/>
              </a:rPr>
              <a:t>they	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had </a:t>
            </a:r>
            <a:r>
              <a:rPr sz="2500" spc="10" dirty="0">
                <a:solidFill>
                  <a:srgbClr val="58595B"/>
                </a:solidFill>
                <a:latin typeface="Open Sans"/>
                <a:cs typeface="Open Sans"/>
              </a:rPr>
              <a:t>very 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low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welfare 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and </a:t>
            </a:r>
            <a:r>
              <a:rPr sz="2500" spc="-1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environmental	standards?</a:t>
            </a:r>
            <a:endParaRPr sz="2500">
              <a:latin typeface="Open Sans"/>
              <a:cs typeface="Open San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83999" y="4587283"/>
            <a:ext cx="3710304" cy="13220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3399"/>
              </a:lnSpc>
              <a:spcBef>
                <a:spcPts val="100"/>
              </a:spcBef>
              <a:tabLst>
                <a:tab pos="1925955" algn="l"/>
              </a:tabLst>
            </a:pPr>
            <a:r>
              <a:rPr sz="2500" spc="-10" dirty="0">
                <a:solidFill>
                  <a:srgbClr val="58595B"/>
                </a:solidFill>
                <a:latin typeface="Open Sans"/>
                <a:cs typeface="Open Sans"/>
              </a:rPr>
              <a:t>What </a:t>
            </a:r>
            <a:r>
              <a:rPr sz="2500" spc="-25" dirty="0">
                <a:solidFill>
                  <a:srgbClr val="58595B"/>
                </a:solidFill>
                <a:latin typeface="Open Sans"/>
                <a:cs typeface="Open Sans"/>
              </a:rPr>
              <a:t>could</a:t>
            </a:r>
            <a:r>
              <a:rPr sz="2500" spc="-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you</a:t>
            </a:r>
            <a:r>
              <a:rPr sz="2500" spc="-1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do</a:t>
            </a:r>
            <a:r>
              <a:rPr sz="2500" spc="-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to 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30" dirty="0">
                <a:solidFill>
                  <a:srgbClr val="58595B"/>
                </a:solidFill>
                <a:latin typeface="Open Sans"/>
                <a:cs typeface="Open Sans"/>
              </a:rPr>
              <a:t>encourage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others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 to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10" dirty="0">
                <a:solidFill>
                  <a:srgbClr val="58595B"/>
                </a:solidFill>
                <a:latin typeface="Open Sans"/>
                <a:cs typeface="Open Sans"/>
              </a:rPr>
              <a:t>stop </a:t>
            </a:r>
            <a:r>
              <a:rPr sz="2500" spc="-63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10" dirty="0">
                <a:solidFill>
                  <a:srgbClr val="58595B"/>
                </a:solidFill>
                <a:latin typeface="Open Sans"/>
                <a:cs typeface="Open Sans"/>
              </a:rPr>
              <a:t>buying</a:t>
            </a:r>
            <a:r>
              <a:rPr sz="2500" spc="5" dirty="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sz="2500" spc="-20" dirty="0">
                <a:solidFill>
                  <a:srgbClr val="58595B"/>
                </a:solidFill>
                <a:latin typeface="Open Sans"/>
                <a:cs typeface="Open Sans"/>
              </a:rPr>
              <a:t>here	</a:t>
            </a:r>
            <a:r>
              <a:rPr sz="2500" spc="-15" dirty="0">
                <a:solidFill>
                  <a:srgbClr val="58595B"/>
                </a:solidFill>
                <a:latin typeface="Open Sans"/>
                <a:cs typeface="Open Sans"/>
              </a:rPr>
              <a:t>as well?</a:t>
            </a:r>
            <a:endParaRPr sz="2500">
              <a:latin typeface="Open Sans"/>
              <a:cs typeface="Open Sans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7017181" y="1648548"/>
            <a:ext cx="3818890" cy="899160"/>
          </a:xfrm>
          <a:custGeom>
            <a:avLst/>
            <a:gdLst/>
            <a:ahLst/>
            <a:cxnLst/>
            <a:rect l="l" t="t" r="r" b="b"/>
            <a:pathLst>
              <a:path w="3818890" h="899160">
                <a:moveTo>
                  <a:pt x="3818674" y="0"/>
                </a:moveTo>
                <a:lnTo>
                  <a:pt x="0" y="0"/>
                </a:lnTo>
                <a:lnTo>
                  <a:pt x="0" y="898994"/>
                </a:lnTo>
                <a:lnTo>
                  <a:pt x="3818674" y="898994"/>
                </a:lnTo>
                <a:lnTo>
                  <a:pt x="3818674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7122619" y="1677089"/>
            <a:ext cx="3477895" cy="6788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250" spc="555" dirty="0">
                <a:solidFill>
                  <a:srgbClr val="FFFFFF"/>
                </a:solidFill>
                <a:latin typeface="Arial"/>
                <a:cs typeface="Arial"/>
              </a:rPr>
              <a:t>T.K.</a:t>
            </a:r>
            <a:r>
              <a:rPr sz="4250" spc="-2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250" spc="1015" dirty="0">
                <a:solidFill>
                  <a:srgbClr val="FFFFFF"/>
                </a:solidFill>
                <a:latin typeface="Arial"/>
                <a:cs typeface="Arial"/>
              </a:rPr>
              <a:t>MAXX</a:t>
            </a:r>
            <a:endParaRPr sz="42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023100" y="2818561"/>
            <a:ext cx="3357245" cy="981075"/>
          </a:xfrm>
          <a:prstGeom prst="rect">
            <a:avLst/>
          </a:prstGeom>
          <a:solidFill>
            <a:srgbClr val="F4CCCC"/>
          </a:solidFill>
        </p:spPr>
        <p:txBody>
          <a:bodyPr vert="horz" wrap="square" lIns="0" tIns="100330" rIns="0" bIns="0" rtlCol="0">
            <a:spAutoFit/>
          </a:bodyPr>
          <a:lstStyle/>
          <a:p>
            <a:pPr marL="266700">
              <a:lnSpc>
                <a:spcPct val="100000"/>
              </a:lnSpc>
              <a:spcBef>
                <a:spcPts val="790"/>
              </a:spcBef>
            </a:pPr>
            <a:r>
              <a:rPr sz="4800" spc="-819" dirty="0">
                <a:solidFill>
                  <a:srgbClr val="FFFFFF"/>
                </a:solidFill>
                <a:latin typeface="Arial"/>
                <a:cs typeface="Arial"/>
              </a:rPr>
              <a:t>MISSGUIDED</a:t>
            </a:r>
            <a:endParaRPr sz="4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068629" y="4099343"/>
            <a:ext cx="4158615" cy="1024255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80645" rIns="0" bIns="0" rtlCol="0">
            <a:spAutoFit/>
          </a:bodyPr>
          <a:lstStyle/>
          <a:p>
            <a:pPr marL="126364">
              <a:lnSpc>
                <a:spcPct val="100000"/>
              </a:lnSpc>
              <a:spcBef>
                <a:spcPts val="635"/>
              </a:spcBef>
            </a:pPr>
            <a:r>
              <a:rPr sz="4950" spc="285" dirty="0">
                <a:latin typeface="Arial"/>
                <a:cs typeface="Arial"/>
              </a:rPr>
              <a:t>boohoo</a:t>
            </a:r>
            <a:r>
              <a:rPr sz="4950" spc="285" dirty="0">
                <a:solidFill>
                  <a:srgbClr val="E50785"/>
                </a:solidFill>
                <a:latin typeface="Arial"/>
                <a:cs typeface="Arial"/>
              </a:rPr>
              <a:t>.com</a:t>
            </a:r>
            <a:endParaRPr sz="4950">
              <a:latin typeface="Arial"/>
              <a:cs typeface="Arial"/>
            </a:endParaRPr>
          </a:p>
        </p:txBody>
      </p:sp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972013" y="5397500"/>
            <a:ext cx="1365018" cy="1359808"/>
          </a:xfrm>
          <a:prstGeom prst="rect">
            <a:avLst/>
          </a:prstGeom>
        </p:spPr>
      </p:pic>
      <p:grpSp>
        <p:nvGrpSpPr>
          <p:cNvPr id="10" name="object 10"/>
          <p:cNvGrpSpPr/>
          <p:nvPr/>
        </p:nvGrpSpPr>
        <p:grpSpPr>
          <a:xfrm>
            <a:off x="7109935" y="6971110"/>
            <a:ext cx="1113790" cy="1119505"/>
            <a:chOff x="7109935" y="6971110"/>
            <a:chExt cx="1113790" cy="1119505"/>
          </a:xfrm>
        </p:grpSpPr>
        <p:sp>
          <p:nvSpPr>
            <p:cNvPr id="11" name="object 11"/>
            <p:cNvSpPr/>
            <p:nvPr/>
          </p:nvSpPr>
          <p:spPr>
            <a:xfrm>
              <a:off x="7113903" y="6975078"/>
              <a:ext cx="1106170" cy="1111250"/>
            </a:xfrm>
            <a:custGeom>
              <a:avLst/>
              <a:gdLst/>
              <a:ahLst/>
              <a:cxnLst/>
              <a:rect l="l" t="t" r="r" b="b"/>
              <a:pathLst>
                <a:path w="1106170" h="1111250">
                  <a:moveTo>
                    <a:pt x="552907" y="0"/>
                  </a:moveTo>
                  <a:lnTo>
                    <a:pt x="505200" y="2039"/>
                  </a:lnTo>
                  <a:lnTo>
                    <a:pt x="458621" y="8045"/>
                  </a:lnTo>
                  <a:lnTo>
                    <a:pt x="413334" y="17852"/>
                  </a:lnTo>
                  <a:lnTo>
                    <a:pt x="369506" y="31293"/>
                  </a:lnTo>
                  <a:lnTo>
                    <a:pt x="327302" y="48200"/>
                  </a:lnTo>
                  <a:lnTo>
                    <a:pt x="286890" y="68408"/>
                  </a:lnTo>
                  <a:lnTo>
                    <a:pt x="248434" y="91749"/>
                  </a:lnTo>
                  <a:lnTo>
                    <a:pt x="212100" y="118057"/>
                  </a:lnTo>
                  <a:lnTo>
                    <a:pt x="178056" y="147165"/>
                  </a:lnTo>
                  <a:lnTo>
                    <a:pt x="146466" y="178906"/>
                  </a:lnTo>
                  <a:lnTo>
                    <a:pt x="117496" y="213113"/>
                  </a:lnTo>
                  <a:lnTo>
                    <a:pt x="91313" y="249620"/>
                  </a:lnTo>
                  <a:lnTo>
                    <a:pt x="68083" y="288260"/>
                  </a:lnTo>
                  <a:lnTo>
                    <a:pt x="47971" y="328865"/>
                  </a:lnTo>
                  <a:lnTo>
                    <a:pt x="31144" y="371270"/>
                  </a:lnTo>
                  <a:lnTo>
                    <a:pt x="17767" y="415308"/>
                  </a:lnTo>
                  <a:lnTo>
                    <a:pt x="8007" y="460811"/>
                  </a:lnTo>
                  <a:lnTo>
                    <a:pt x="2029" y="507614"/>
                  </a:lnTo>
                  <a:lnTo>
                    <a:pt x="0" y="555548"/>
                  </a:lnTo>
                  <a:lnTo>
                    <a:pt x="2029" y="603483"/>
                  </a:lnTo>
                  <a:lnTo>
                    <a:pt x="8007" y="650285"/>
                  </a:lnTo>
                  <a:lnTo>
                    <a:pt x="17767" y="695789"/>
                  </a:lnTo>
                  <a:lnTo>
                    <a:pt x="31144" y="739826"/>
                  </a:lnTo>
                  <a:lnTo>
                    <a:pt x="47971" y="782231"/>
                  </a:lnTo>
                  <a:lnTo>
                    <a:pt x="68083" y="822837"/>
                  </a:lnTo>
                  <a:lnTo>
                    <a:pt x="91313" y="861477"/>
                  </a:lnTo>
                  <a:lnTo>
                    <a:pt x="117496" y="897984"/>
                  </a:lnTo>
                  <a:lnTo>
                    <a:pt x="146466" y="932191"/>
                  </a:lnTo>
                  <a:lnTo>
                    <a:pt x="178056" y="963932"/>
                  </a:lnTo>
                  <a:lnTo>
                    <a:pt x="212100" y="993039"/>
                  </a:lnTo>
                  <a:lnTo>
                    <a:pt x="248434" y="1019347"/>
                  </a:lnTo>
                  <a:lnTo>
                    <a:pt x="286890" y="1042688"/>
                  </a:lnTo>
                  <a:lnTo>
                    <a:pt x="327302" y="1062896"/>
                  </a:lnTo>
                  <a:lnTo>
                    <a:pt x="369506" y="1079804"/>
                  </a:lnTo>
                  <a:lnTo>
                    <a:pt x="413334" y="1093245"/>
                  </a:lnTo>
                  <a:lnTo>
                    <a:pt x="458621" y="1103051"/>
                  </a:lnTo>
                  <a:lnTo>
                    <a:pt x="505200" y="1109058"/>
                  </a:lnTo>
                  <a:lnTo>
                    <a:pt x="552907" y="1111097"/>
                  </a:lnTo>
                  <a:lnTo>
                    <a:pt x="600613" y="1109058"/>
                  </a:lnTo>
                  <a:lnTo>
                    <a:pt x="647192" y="1103051"/>
                  </a:lnTo>
                  <a:lnTo>
                    <a:pt x="692479" y="1093245"/>
                  </a:lnTo>
                  <a:lnTo>
                    <a:pt x="736306" y="1079804"/>
                  </a:lnTo>
                  <a:lnTo>
                    <a:pt x="778509" y="1062896"/>
                  </a:lnTo>
                  <a:lnTo>
                    <a:pt x="818921" y="1042688"/>
                  </a:lnTo>
                  <a:lnTo>
                    <a:pt x="857376" y="1019347"/>
                  </a:lnTo>
                  <a:lnTo>
                    <a:pt x="893708" y="993039"/>
                  </a:lnTo>
                  <a:lnTo>
                    <a:pt x="927752" y="963932"/>
                  </a:lnTo>
                  <a:lnTo>
                    <a:pt x="959341" y="932191"/>
                  </a:lnTo>
                  <a:lnTo>
                    <a:pt x="988309" y="897984"/>
                  </a:lnTo>
                  <a:lnTo>
                    <a:pt x="1014491" y="861477"/>
                  </a:lnTo>
                  <a:lnTo>
                    <a:pt x="1037721" y="822837"/>
                  </a:lnTo>
                  <a:lnTo>
                    <a:pt x="1057831" y="782231"/>
                  </a:lnTo>
                  <a:lnTo>
                    <a:pt x="1074658" y="739826"/>
                  </a:lnTo>
                  <a:lnTo>
                    <a:pt x="1088034" y="695789"/>
                  </a:lnTo>
                  <a:lnTo>
                    <a:pt x="1097794" y="650285"/>
                  </a:lnTo>
                  <a:lnTo>
                    <a:pt x="1103772" y="603483"/>
                  </a:lnTo>
                  <a:lnTo>
                    <a:pt x="1105801" y="555548"/>
                  </a:lnTo>
                  <a:lnTo>
                    <a:pt x="1103772" y="507614"/>
                  </a:lnTo>
                  <a:lnTo>
                    <a:pt x="1097794" y="460811"/>
                  </a:lnTo>
                  <a:lnTo>
                    <a:pt x="1088034" y="415308"/>
                  </a:lnTo>
                  <a:lnTo>
                    <a:pt x="1074658" y="371270"/>
                  </a:lnTo>
                  <a:lnTo>
                    <a:pt x="1057831" y="328865"/>
                  </a:lnTo>
                  <a:lnTo>
                    <a:pt x="1037721" y="288260"/>
                  </a:lnTo>
                  <a:lnTo>
                    <a:pt x="1014491" y="249620"/>
                  </a:lnTo>
                  <a:lnTo>
                    <a:pt x="988309" y="213113"/>
                  </a:lnTo>
                  <a:lnTo>
                    <a:pt x="959341" y="178906"/>
                  </a:lnTo>
                  <a:lnTo>
                    <a:pt x="927752" y="147165"/>
                  </a:lnTo>
                  <a:lnTo>
                    <a:pt x="893708" y="118057"/>
                  </a:lnTo>
                  <a:lnTo>
                    <a:pt x="857376" y="91749"/>
                  </a:lnTo>
                  <a:lnTo>
                    <a:pt x="818921" y="68408"/>
                  </a:lnTo>
                  <a:lnTo>
                    <a:pt x="778509" y="48200"/>
                  </a:lnTo>
                  <a:lnTo>
                    <a:pt x="736306" y="31293"/>
                  </a:lnTo>
                  <a:lnTo>
                    <a:pt x="692479" y="17852"/>
                  </a:lnTo>
                  <a:lnTo>
                    <a:pt x="647192" y="8045"/>
                  </a:lnTo>
                  <a:lnTo>
                    <a:pt x="600613" y="2039"/>
                  </a:lnTo>
                  <a:lnTo>
                    <a:pt x="55290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7113903" y="6975078"/>
              <a:ext cx="1106170" cy="1111250"/>
            </a:xfrm>
            <a:custGeom>
              <a:avLst/>
              <a:gdLst/>
              <a:ahLst/>
              <a:cxnLst/>
              <a:rect l="l" t="t" r="r" b="b"/>
              <a:pathLst>
                <a:path w="1106170" h="1111250">
                  <a:moveTo>
                    <a:pt x="0" y="555548"/>
                  </a:moveTo>
                  <a:lnTo>
                    <a:pt x="2029" y="507614"/>
                  </a:lnTo>
                  <a:lnTo>
                    <a:pt x="8007" y="460811"/>
                  </a:lnTo>
                  <a:lnTo>
                    <a:pt x="17767" y="415308"/>
                  </a:lnTo>
                  <a:lnTo>
                    <a:pt x="31144" y="371270"/>
                  </a:lnTo>
                  <a:lnTo>
                    <a:pt x="47971" y="328865"/>
                  </a:lnTo>
                  <a:lnTo>
                    <a:pt x="68083" y="288260"/>
                  </a:lnTo>
                  <a:lnTo>
                    <a:pt x="91313" y="249620"/>
                  </a:lnTo>
                  <a:lnTo>
                    <a:pt x="117496" y="213113"/>
                  </a:lnTo>
                  <a:lnTo>
                    <a:pt x="146466" y="178906"/>
                  </a:lnTo>
                  <a:lnTo>
                    <a:pt x="178056" y="147165"/>
                  </a:lnTo>
                  <a:lnTo>
                    <a:pt x="212100" y="118057"/>
                  </a:lnTo>
                  <a:lnTo>
                    <a:pt x="248434" y="91749"/>
                  </a:lnTo>
                  <a:lnTo>
                    <a:pt x="286890" y="68408"/>
                  </a:lnTo>
                  <a:lnTo>
                    <a:pt x="327302" y="48200"/>
                  </a:lnTo>
                  <a:lnTo>
                    <a:pt x="369506" y="31293"/>
                  </a:lnTo>
                  <a:lnTo>
                    <a:pt x="413334" y="17852"/>
                  </a:lnTo>
                  <a:lnTo>
                    <a:pt x="458621" y="8045"/>
                  </a:lnTo>
                  <a:lnTo>
                    <a:pt x="505200" y="2039"/>
                  </a:lnTo>
                  <a:lnTo>
                    <a:pt x="552907" y="0"/>
                  </a:lnTo>
                  <a:lnTo>
                    <a:pt x="600613" y="2039"/>
                  </a:lnTo>
                  <a:lnTo>
                    <a:pt x="647192" y="8045"/>
                  </a:lnTo>
                  <a:lnTo>
                    <a:pt x="692479" y="17852"/>
                  </a:lnTo>
                  <a:lnTo>
                    <a:pt x="736306" y="31293"/>
                  </a:lnTo>
                  <a:lnTo>
                    <a:pt x="778509" y="48200"/>
                  </a:lnTo>
                  <a:lnTo>
                    <a:pt x="818921" y="68408"/>
                  </a:lnTo>
                  <a:lnTo>
                    <a:pt x="857376" y="91749"/>
                  </a:lnTo>
                  <a:lnTo>
                    <a:pt x="893708" y="118057"/>
                  </a:lnTo>
                  <a:lnTo>
                    <a:pt x="927752" y="147165"/>
                  </a:lnTo>
                  <a:lnTo>
                    <a:pt x="959341" y="178906"/>
                  </a:lnTo>
                  <a:lnTo>
                    <a:pt x="988309" y="213113"/>
                  </a:lnTo>
                  <a:lnTo>
                    <a:pt x="1014491" y="249620"/>
                  </a:lnTo>
                  <a:lnTo>
                    <a:pt x="1037721" y="288260"/>
                  </a:lnTo>
                  <a:lnTo>
                    <a:pt x="1057831" y="328865"/>
                  </a:lnTo>
                  <a:lnTo>
                    <a:pt x="1074658" y="371270"/>
                  </a:lnTo>
                  <a:lnTo>
                    <a:pt x="1088034" y="415308"/>
                  </a:lnTo>
                  <a:lnTo>
                    <a:pt x="1097794" y="460811"/>
                  </a:lnTo>
                  <a:lnTo>
                    <a:pt x="1103772" y="507614"/>
                  </a:lnTo>
                  <a:lnTo>
                    <a:pt x="1105801" y="555548"/>
                  </a:lnTo>
                  <a:lnTo>
                    <a:pt x="1103772" y="603483"/>
                  </a:lnTo>
                  <a:lnTo>
                    <a:pt x="1097794" y="650285"/>
                  </a:lnTo>
                  <a:lnTo>
                    <a:pt x="1088034" y="695789"/>
                  </a:lnTo>
                  <a:lnTo>
                    <a:pt x="1074658" y="739826"/>
                  </a:lnTo>
                  <a:lnTo>
                    <a:pt x="1057831" y="782231"/>
                  </a:lnTo>
                  <a:lnTo>
                    <a:pt x="1037721" y="822837"/>
                  </a:lnTo>
                  <a:lnTo>
                    <a:pt x="1014491" y="861477"/>
                  </a:lnTo>
                  <a:lnTo>
                    <a:pt x="988309" y="897984"/>
                  </a:lnTo>
                  <a:lnTo>
                    <a:pt x="959341" y="932191"/>
                  </a:lnTo>
                  <a:lnTo>
                    <a:pt x="927752" y="963932"/>
                  </a:lnTo>
                  <a:lnTo>
                    <a:pt x="893708" y="993039"/>
                  </a:lnTo>
                  <a:lnTo>
                    <a:pt x="857376" y="1019347"/>
                  </a:lnTo>
                  <a:lnTo>
                    <a:pt x="818921" y="1042688"/>
                  </a:lnTo>
                  <a:lnTo>
                    <a:pt x="778509" y="1062896"/>
                  </a:lnTo>
                  <a:lnTo>
                    <a:pt x="736306" y="1079804"/>
                  </a:lnTo>
                  <a:lnTo>
                    <a:pt x="692479" y="1093245"/>
                  </a:lnTo>
                  <a:lnTo>
                    <a:pt x="647192" y="1103051"/>
                  </a:lnTo>
                  <a:lnTo>
                    <a:pt x="600613" y="1109058"/>
                  </a:lnTo>
                  <a:lnTo>
                    <a:pt x="552907" y="1111097"/>
                  </a:lnTo>
                  <a:lnTo>
                    <a:pt x="505200" y="1109058"/>
                  </a:lnTo>
                  <a:lnTo>
                    <a:pt x="458621" y="1103051"/>
                  </a:lnTo>
                  <a:lnTo>
                    <a:pt x="413334" y="1093245"/>
                  </a:lnTo>
                  <a:lnTo>
                    <a:pt x="369506" y="1079804"/>
                  </a:lnTo>
                  <a:lnTo>
                    <a:pt x="327302" y="1062896"/>
                  </a:lnTo>
                  <a:lnTo>
                    <a:pt x="286890" y="1042688"/>
                  </a:lnTo>
                  <a:lnTo>
                    <a:pt x="248434" y="1019347"/>
                  </a:lnTo>
                  <a:lnTo>
                    <a:pt x="212100" y="993039"/>
                  </a:lnTo>
                  <a:lnTo>
                    <a:pt x="178056" y="963932"/>
                  </a:lnTo>
                  <a:lnTo>
                    <a:pt x="146466" y="932191"/>
                  </a:lnTo>
                  <a:lnTo>
                    <a:pt x="117496" y="897984"/>
                  </a:lnTo>
                  <a:lnTo>
                    <a:pt x="91313" y="861477"/>
                  </a:lnTo>
                  <a:lnTo>
                    <a:pt x="68083" y="822837"/>
                  </a:lnTo>
                  <a:lnTo>
                    <a:pt x="47971" y="782231"/>
                  </a:lnTo>
                  <a:lnTo>
                    <a:pt x="31144" y="739826"/>
                  </a:lnTo>
                  <a:lnTo>
                    <a:pt x="17767" y="695789"/>
                  </a:lnTo>
                  <a:lnTo>
                    <a:pt x="8007" y="650285"/>
                  </a:lnTo>
                  <a:lnTo>
                    <a:pt x="2029" y="603483"/>
                  </a:lnTo>
                  <a:lnTo>
                    <a:pt x="0" y="555548"/>
                  </a:lnTo>
                  <a:close/>
                </a:path>
              </a:pathLst>
            </a:custGeom>
            <a:ln w="7937">
              <a:solidFill>
                <a:srgbClr val="00204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7362032" y="7135474"/>
            <a:ext cx="609600" cy="635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-484" dirty="0">
                <a:solidFill>
                  <a:srgbClr val="FFFFFF"/>
                </a:solidFill>
                <a:latin typeface="Arial"/>
                <a:cs typeface="Arial"/>
              </a:rPr>
              <a:t>J</a:t>
            </a:r>
            <a:r>
              <a:rPr sz="4000" spc="185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endParaRPr sz="4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705</Words>
  <Application>Microsoft Macintosh PowerPoint</Application>
  <PresentationFormat>Custom</PresentationFormat>
  <Paragraphs>114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Arial</vt:lpstr>
      <vt:lpstr>Calibri</vt:lpstr>
      <vt:lpstr>FS Emeric</vt:lpstr>
      <vt:lpstr>FSEmeric-Light</vt:lpstr>
      <vt:lpstr>Open Sans</vt:lpstr>
      <vt:lpstr>OpenSans-ExtraBold</vt:lpstr>
      <vt:lpstr>OpenSans-Light</vt:lpstr>
      <vt:lpstr>Office Theme</vt:lpstr>
      <vt:lpstr>Fast Fashion Module</vt:lpstr>
      <vt:lpstr>At What Cost?</vt:lpstr>
      <vt:lpstr>What is fast-FASHION?</vt:lpstr>
      <vt:lpstr>Where are my clothes made?</vt:lpstr>
      <vt:lpstr>Where are my clothes made?</vt:lpstr>
      <vt:lpstr>The 4C’s of Fast Fashion</vt:lpstr>
      <vt:lpstr>01 Conditions </vt:lpstr>
      <vt:lpstr>01 Conditions </vt:lpstr>
      <vt:lpstr>01 Conditions </vt:lpstr>
      <vt:lpstr>PowerPoint Presentation</vt:lpstr>
      <vt:lpstr>02 Composition </vt:lpstr>
      <vt:lpstr>03 Culture:</vt:lpstr>
      <vt:lpstr>What’s your honest label?</vt:lpstr>
      <vt:lpstr>Label the truth: Stolen work</vt:lpstr>
      <vt:lpstr>BEG</vt:lpstr>
      <vt:lpstr>Our robots are  now capable of  stealing for us</vt:lpstr>
      <vt:lpstr>PowerPoint Presentation</vt:lpstr>
      <vt:lpstr>PowerPoint Presentation</vt:lpstr>
      <vt:lpstr>04 Consumption</vt:lpstr>
      <vt:lpstr>What can  we do?</vt:lpstr>
      <vt:lpstr>Innovate</vt:lpstr>
      <vt:lpstr>PowerPoint Presentation</vt:lpstr>
      <vt:lpstr>↘</vt:lpstr>
      <vt:lpstr>←</vt:lpstr>
      <vt:lpstr>Zine Time</vt:lpstr>
      <vt:lpstr>Conclusion</vt:lpstr>
      <vt:lpstr>Invitation to the  Fashion Detox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Fast Fashion - Una Quinn Trinity College Dublin</dc:title>
  <cp:lastModifiedBy>P.J. Wall</cp:lastModifiedBy>
  <cp:revision>3</cp:revision>
  <cp:lastPrinted>2022-09-22T14:37:04Z</cp:lastPrinted>
  <dcterms:created xsi:type="dcterms:W3CDTF">2021-10-21T11:41:56Z</dcterms:created>
  <dcterms:modified xsi:type="dcterms:W3CDTF">2022-09-22T14:37:08Z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2021-10-21T00:00:00Z</vt:filetime>
  </property>
  <property fmtid="{D5CDD505-2E9C-101B-9397-08002B2CF9AE}" pid="3" name="Creator">
    <vt:lpwstr>Adobe InDesign 16.0 (Macintosh)</vt:lpwstr>
  </property>
  <property fmtid="{D5CDD505-2E9C-101B-9397-08002B2CF9AE}" pid="4" name="LastSaved">
    <vt:filetime>2021-10-21T00:00:00Z</vt:filetime>
  </property>
</Properties>
</file>